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12192000" cy="6858000"/>
  <p:notesSz cx="6858000" cy="12192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US" sz="1800" strike="noStrike" u="none">
                <a:solidFill>
                  <a:schemeClr val="dk1"/>
                </a:solidFill>
                <a:effectLst/>
                <a:uFillTx/>
                <a:latin typeface="Calibri"/>
              </a:rPr>
              <a:t>Click to move the slide</a:t>
            </a:r>
            <a:endParaRPr b="0" lang="en-US" sz="1800" strike="noStrike" u="none">
              <a:solidFill>
                <a:schemeClr val="dk1"/>
              </a:solidFill>
              <a:effectLst/>
              <a:uFillTx/>
              <a:latin typeface="Calibri"/>
            </a:endParaRPr>
          </a:p>
        </p:txBody>
      </p:sp>
      <p:sp>
        <p:nvSpPr>
          <p:cNvPr id="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Click to edit the notes format</a:t>
            </a:r>
            <a:endParaRPr b="0" lang="en-US" sz="2000" strike="noStrike" u="none">
              <a:solidFill>
                <a:srgbClr val="000000"/>
              </a:solidFill>
              <a:effectLst/>
              <a:uFillTx/>
              <a:latin typeface="Arial"/>
            </a:endParaRPr>
          </a:p>
        </p:txBody>
      </p:sp>
      <p:sp>
        <p:nvSpPr>
          <p:cNvPr id="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trike="noStrike" u="none">
                <a:solidFill>
                  <a:srgbClr val="000000"/>
                </a:solidFill>
                <a:effectLst/>
                <a:uFillTx/>
                <a:latin typeface="Times New Roman"/>
              </a:rPr>
              <a:t> </a:t>
            </a:r>
            <a:endParaRPr b="0" lang="en-US" sz="1400" strike="noStrike" u="none">
              <a:solidFill>
                <a:srgbClr val="000000"/>
              </a:solidFill>
              <a:effectLst/>
              <a:uFillTx/>
              <a:latin typeface="Times New Roman"/>
            </a:endParaRPr>
          </a:p>
        </p:txBody>
      </p:sp>
      <p:sp>
        <p:nvSpPr>
          <p:cNvPr id="5"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r>
              <a:rPr b="0" lang="en-US" sz="1400" strike="noStrike" u="none">
                <a:solidFill>
                  <a:srgbClr val="000000"/>
                </a:solidFill>
                <a:effectLst/>
                <a:uFillTx/>
                <a:latin typeface="Times New Roman"/>
              </a:rPr>
              <a:t> </a:t>
            </a:r>
            <a:endParaRPr b="0" lang="en-US" sz="1400" strike="noStrike" u="none">
              <a:solidFill>
                <a:srgbClr val="000000"/>
              </a:solidFill>
              <a:effectLst/>
              <a:uFillTx/>
              <a:latin typeface="Times New Roman"/>
            </a:endParaRPr>
          </a:p>
        </p:txBody>
      </p:sp>
      <p:sp>
        <p:nvSpPr>
          <p:cNvPr id="6"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 </a:t>
            </a:r>
            <a:endParaRPr b="0" lang="en-US" sz="1400" strike="noStrike" u="none">
              <a:solidFill>
                <a:srgbClr val="000000"/>
              </a:solidFill>
              <a:effectLst/>
              <a:uFillTx/>
              <a:latin typeface="Times New Roman"/>
            </a:endParaRPr>
          </a:p>
        </p:txBody>
      </p:sp>
      <p:sp>
        <p:nvSpPr>
          <p:cNvPr id="7"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trike="noStrike" u="none">
                <a:solidFill>
                  <a:srgbClr val="000000"/>
                </a:solidFill>
                <a:effectLst/>
                <a:uFillTx/>
                <a:latin typeface="Times New Roman"/>
              </a:defRPr>
            </a:lvl1pPr>
          </a:lstStyle>
          <a:p>
            <a:pPr indent="0" algn="r">
              <a:buNone/>
            </a:pPr>
            <a:fld id="{7CF9168E-7A45-45E1-8723-FCB5F59FF1BD}" type="slidenum">
              <a:rPr b="0" lang="en-US" sz="1400" strike="noStrike" u="none">
                <a:solidFill>
                  <a:srgbClr val="000000"/>
                </a:solidFill>
                <a:effectLst/>
                <a:uFillTx/>
                <a:latin typeface="Times New Roman"/>
              </a:rPr>
              <a:t>1</a:t>
            </a:fld>
            <a:endParaRPr b="0" lang="en-U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5" name="PlaceHolder 1"/>
          <p:cNvSpPr>
            <a:spLocks noGrp="1"/>
          </p:cNvSpPr>
          <p:nvPr>
            <p:ph type="sldImg"/>
          </p:nvPr>
        </p:nvSpPr>
        <p:spPr>
          <a:xfrm>
            <a:off x="685800" y="1143000"/>
            <a:ext cx="5486040" cy="3085920"/>
          </a:xfrm>
          <a:prstGeom prst="rect">
            <a:avLst/>
          </a:prstGeom>
          <a:ln w="0">
            <a:noFill/>
          </a:ln>
        </p:spPr>
      </p:sp>
      <p:sp>
        <p:nvSpPr>
          <p:cNvPr id="68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Originalrapport: Museerne_besøg B&amp;U 2016 og 2025.pptx, 43 slides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Danmarks Statistik: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Danmarks Statistik: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Slots- og Kulturstyrelsen: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p:txBody>
      </p:sp>
      <p:sp>
        <p:nvSpPr>
          <p:cNvPr id="687" name="PlaceHolder 3"/>
          <p:cNvSpPr>
            <a:spLocks noGrp="1"/>
          </p:cNvSpPr>
          <p:nvPr>
            <p:ph type="sldNum" idx="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C4FCC85F-4F83-431F-92ED-4F29FE3A4D20}"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8" name="PlaceHolder 1"/>
          <p:cNvSpPr>
            <a:spLocks noGrp="1"/>
          </p:cNvSpPr>
          <p:nvPr>
            <p:ph type="sldImg"/>
          </p:nvPr>
        </p:nvSpPr>
        <p:spPr>
          <a:xfrm>
            <a:off x="685800" y="1143000"/>
            <a:ext cx="5486040" cy="3085920"/>
          </a:xfrm>
          <a:prstGeom prst="rect">
            <a:avLst/>
          </a:prstGeom>
          <a:ln w="0">
            <a:noFill/>
          </a:ln>
        </p:spPr>
      </p:sp>
      <p:sp>
        <p:nvSpPr>
          <p:cNvPr id="68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Danmarks Statistik MUS1/MUS3/MUS4,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Danmarks Statistik Kulturvaneundersøgelsen 2025,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Slots- og Kulturstyrelsen Den nationale brugerundersøgelse 2025,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Udstillingsbesøg 2016: 15.036.345; 2025: 17.584.644. Hovedstaden 2016: 6.454.487; 2025: 8.436.677. Heraf Hovedstadens andel af landets nettostigning 77,8 %. I 2024–2025: undervisningsbesøg under 18 år +158.230 og øvrige besøg under 18 år −107.213. Deltagelse 65 % (befolkningssurvey 16+). Brugerprofil 73 % videregående versus 38 % reference (SLKS-stikprøve).</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690" name="PlaceHolder 3"/>
          <p:cNvSpPr>
            <a:spLocks noGrp="1"/>
          </p:cNvSpPr>
          <p:nvPr>
            <p:ph type="sldNum" idx="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FE1C3C10-F008-4DD3-BC92-B609F303F2A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1" name="PlaceHolder 1"/>
          <p:cNvSpPr>
            <a:spLocks noGrp="1"/>
          </p:cNvSpPr>
          <p:nvPr>
            <p:ph type="sldImg"/>
          </p:nvPr>
        </p:nvSpPr>
        <p:spPr>
          <a:xfrm>
            <a:off x="685800" y="1143000"/>
            <a:ext cx="5486040" cy="3085920"/>
          </a:xfrm>
          <a:prstGeom prst="rect">
            <a:avLst/>
          </a:prstGeom>
          <a:ln w="0">
            <a:noFill/>
          </a:ln>
        </p:spPr>
      </p:sp>
      <p:sp>
        <p:nvSpPr>
          <p:cNvPr id="69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Originalrapportens tidsserier og egne beregninger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Tre synteser på observerede mønstre. Hovedstadens andel er andel af nettoændring i udstillingsbesøg 2016–2025. Børneundervisningstal er statslige og statsanerkendte museer 2024–2025. Befolkningsandel 16+ er en survey, SLKS-profil er en brugerundersøgelse.</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693" name="PlaceHolder 3"/>
          <p:cNvSpPr>
            <a:spLocks noGrp="1"/>
          </p:cNvSpPr>
          <p:nvPr>
            <p:ph type="sldNum" idx="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24EDB1D6-58C3-4807-B7DF-22EF9657F027}"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4" name="PlaceHolder 1"/>
          <p:cNvSpPr>
            <a:spLocks noGrp="1"/>
          </p:cNvSpPr>
          <p:nvPr>
            <p:ph type="sldImg"/>
          </p:nvPr>
        </p:nvSpPr>
        <p:spPr>
          <a:xfrm>
            <a:off x="685800" y="1143000"/>
            <a:ext cx="5486040" cy="3085920"/>
          </a:xfrm>
          <a:prstGeom prst="rect">
            <a:avLst/>
          </a:prstGeom>
          <a:ln w="0">
            <a:noFill/>
          </a:ln>
        </p:spPr>
      </p:sp>
      <p:sp>
        <p:nvSpPr>
          <p:cNvPr id="69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Originalrapport, slide 1</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Egen andel: (21.220.226 - 17.584.644) / 21.220.226 = 17,13 %.</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696" name="PlaceHolder 3"/>
          <p:cNvSpPr>
            <a:spLocks noGrp="1"/>
          </p:cNvSpPr>
          <p:nvPr>
            <p:ph type="sldNum" idx="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DD608A52-D830-402A-B38F-22C8210763A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7" name="PlaceHolder 1"/>
          <p:cNvSpPr>
            <a:spLocks noGrp="1"/>
          </p:cNvSpPr>
          <p:nvPr>
            <p:ph type="sldImg"/>
          </p:nvPr>
        </p:nvSpPr>
        <p:spPr>
          <a:xfrm>
            <a:off x="685800" y="1143000"/>
            <a:ext cx="5486040" cy="3085920"/>
          </a:xfrm>
          <a:prstGeom prst="rect">
            <a:avLst/>
          </a:prstGeom>
          <a:ln w="0">
            <a:noFill/>
          </a:ln>
        </p:spPr>
      </p:sp>
      <p:sp>
        <p:nvSpPr>
          <p:cNvPr id="69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Publikationsafrunding: 0,7 mio. samlet vækst og 0,6 mio. ekstra besøg uden udstilling. Resterende 0,1 mio. er difference mellem afrundede størrelser.</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699" name="PlaceHolder 3"/>
          <p:cNvSpPr>
            <a:spLocks noGrp="1"/>
          </p:cNvSpPr>
          <p:nvPr>
            <p:ph type="sldNum" idx="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BBC87DC6-1BAB-45DD-9AF6-3ABE82F020F2}"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0" name="PlaceHolder 1"/>
          <p:cNvSpPr>
            <a:spLocks noGrp="1"/>
          </p:cNvSpPr>
          <p:nvPr>
            <p:ph type="sldImg"/>
          </p:nvPr>
        </p:nvSpPr>
        <p:spPr>
          <a:xfrm>
            <a:off x="685800" y="1143000"/>
            <a:ext cx="5486040" cy="3085920"/>
          </a:xfrm>
          <a:prstGeom prst="rect">
            <a:avLst/>
          </a:prstGeom>
          <a:ln w="0">
            <a:noFill/>
          </a:ln>
        </p:spPr>
      </p:sp>
      <p:sp>
        <p:nvSpPr>
          <p:cNvPr id="70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DST: kulturhistoriske 10,0 mio., kunst 4,6 mio., naturhistoriske 0,5 mio. og museumslignende 2,4 mio. Udstillingsbesøg, totalt 17,6 mio. Andele afrundet. Besøgssteder: 74%,16%,2%,9% - summerer til 101% ved afrunding.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02" name="PlaceHolder 3"/>
          <p:cNvSpPr>
            <a:spLocks noGrp="1"/>
          </p:cNvSpPr>
          <p:nvPr>
            <p:ph type="sldNum" idx="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ADBB0F4-9E58-49D4-91B0-49CB0A2C3A51}"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3" name="PlaceHolder 1"/>
          <p:cNvSpPr>
            <a:spLocks noGrp="1"/>
          </p:cNvSpPr>
          <p:nvPr>
            <p:ph type="sldImg"/>
          </p:nvPr>
        </p:nvSpPr>
        <p:spPr>
          <a:xfrm>
            <a:off x="685800" y="1143000"/>
            <a:ext cx="5486040" cy="3085920"/>
          </a:xfrm>
          <a:prstGeom prst="rect">
            <a:avLst/>
          </a:prstGeom>
          <a:ln w="0">
            <a:noFill/>
          </a:ln>
        </p:spPr>
      </p:sp>
      <p:sp>
        <p:nvSpPr>
          <p:cNvPr id="70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MUS1; Museerne_besøg B&amp;U 2016 og 2025.pptx slide 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https://www.dst.dk/da/Statistik/dokumentation/statistikdokumentation/museer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MUS1 statslige og statsanerkendte; 2015 10.839.837, 2025 12.713.493.</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05" name="PlaceHolder 3"/>
          <p:cNvSpPr>
            <a:spLocks noGrp="1"/>
          </p:cNvSpPr>
          <p:nvPr>
            <p:ph type="sldNum" idx="1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6992CD5E-2AD2-4BF7-B8CC-17FB3566C86C}"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6" name="PlaceHolder 1"/>
          <p:cNvSpPr>
            <a:spLocks noGrp="1"/>
          </p:cNvSpPr>
          <p:nvPr>
            <p:ph type="sldImg"/>
          </p:nvPr>
        </p:nvSpPr>
        <p:spPr>
          <a:xfrm>
            <a:off x="685800" y="1143000"/>
            <a:ext cx="5486040" cy="3085920"/>
          </a:xfrm>
          <a:prstGeom prst="rect">
            <a:avLst/>
          </a:prstGeom>
          <a:ln w="0">
            <a:noFill/>
          </a:ln>
        </p:spPr>
      </p:sp>
      <p:sp>
        <p:nvSpPr>
          <p:cNvPr id="70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MUS3; Museerne_besøg B&amp;U 2016 og 2025.pptx slide 10</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https://www.dst.dk/da/Statistik/dokumentation/statistikdokumentation/museer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2016: [6454487,1254029,2855982,3526284,945563]. 2025 [8436677,1438782,3119882,3425729,1163574]. Capital difference 1.982.190 of 2.548.299 = 77,78%.</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08" name="PlaceHolder 3"/>
          <p:cNvSpPr>
            <a:spLocks noGrp="1"/>
          </p:cNvSpPr>
          <p:nvPr>
            <p:ph type="sldNum" idx="1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20698FC-02BD-4E1F-A42F-67AC58ECAC6C}"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9" name="PlaceHolder 1"/>
          <p:cNvSpPr>
            <a:spLocks noGrp="1"/>
          </p:cNvSpPr>
          <p:nvPr>
            <p:ph type="sldImg"/>
          </p:nvPr>
        </p:nvSpPr>
        <p:spPr>
          <a:xfrm>
            <a:off x="685800" y="1143000"/>
            <a:ext cx="5486040" cy="3085920"/>
          </a:xfrm>
          <a:prstGeom prst="rect">
            <a:avLst/>
          </a:prstGeom>
          <a:ln w="0">
            <a:noFill/>
          </a:ln>
        </p:spPr>
      </p:sp>
      <p:sp>
        <p:nvSpPr>
          <p:cNvPr id="71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MUS3</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https://www.dst.dk/da/Statistik/dokumentation/statistikdokumentation/museer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2016: 6.454.487/15.036.345=42,93%; 2025: 8.436.677/17.584.644=47,98%; differens 5,05 pct point.</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11" name="PlaceHolder 3"/>
          <p:cNvSpPr>
            <a:spLocks noGrp="1"/>
          </p:cNvSpPr>
          <p:nvPr>
            <p:ph type="sldNum" idx="1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27B3F236-178A-4D2F-B74B-A083F515A848}"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2" name="PlaceHolder 1"/>
          <p:cNvSpPr>
            <a:spLocks noGrp="1"/>
          </p:cNvSpPr>
          <p:nvPr>
            <p:ph type="sldImg"/>
          </p:nvPr>
        </p:nvSpPr>
        <p:spPr>
          <a:xfrm>
            <a:off x="685800" y="1143000"/>
            <a:ext cx="5486040" cy="3085920"/>
          </a:xfrm>
          <a:prstGeom prst="rect">
            <a:avLst/>
          </a:prstGeom>
          <a:ln w="0">
            <a:noFill/>
          </a:ln>
        </p:spPr>
      </p:sp>
      <p:sp>
        <p:nvSpPr>
          <p:cNvPr id="71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top-ti-museumstal, afrundet til 1.000 besøg; DST MUS1/MUS3</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Listen summerer til 5.010.000. Alle udstillingsbesøg: 17.584.644 -&gt; 28,49%. Med museums-lignende på ca. 2,4 mio. trukket fra nævneren: ca. 33,0%. Det er en eksplicit nævnerkontrol på DST’s publicerede 33%-tal.</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14" name="PlaceHolder 3"/>
          <p:cNvSpPr>
            <a:spLocks noGrp="1"/>
          </p:cNvSpPr>
          <p:nvPr>
            <p:ph type="sldNum" idx="1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5F28C99F-AD34-46F5-B2AA-5513AA9EE441}"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5" name="PlaceHolder 1"/>
          <p:cNvSpPr>
            <a:spLocks noGrp="1"/>
          </p:cNvSpPr>
          <p:nvPr>
            <p:ph type="sldImg"/>
          </p:nvPr>
        </p:nvSpPr>
        <p:spPr>
          <a:xfrm>
            <a:off x="685800" y="1143000"/>
            <a:ext cx="5486040" cy="3085920"/>
          </a:xfrm>
          <a:prstGeom prst="rect">
            <a:avLst/>
          </a:prstGeom>
          <a:ln w="0">
            <a:noFill/>
          </a:ln>
        </p:spPr>
      </p:sp>
      <p:sp>
        <p:nvSpPr>
          <p:cNvPr id="71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Museerne_besøg B&amp;U 2016 og 2025.pptx, metodebilag 34–38</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Museerne_2025_formidlingsklar.pptx</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Kortet er et projektderiveret kortudsnit baseret på detaljerede stedoplysninger, Wikidata, FOT 2014. Koordinater viser ikke befolkningens bopæl.</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17" name="PlaceHolder 3"/>
          <p:cNvSpPr>
            <a:spLocks noGrp="1"/>
          </p:cNvSpPr>
          <p:nvPr>
            <p:ph type="sldNum" idx="1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7F5D7E56-FB73-4227-8F23-2B1D59899026}"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8" name="PlaceHolder 1"/>
          <p:cNvSpPr>
            <a:spLocks noGrp="1"/>
          </p:cNvSpPr>
          <p:nvPr>
            <p:ph type="sldImg"/>
          </p:nvPr>
        </p:nvSpPr>
        <p:spPr>
          <a:xfrm>
            <a:off x="685800" y="1143000"/>
            <a:ext cx="5486040" cy="3085920"/>
          </a:xfrm>
          <a:prstGeom prst="rect">
            <a:avLst/>
          </a:prstGeom>
          <a:ln w="0">
            <a:noFill/>
          </a:ln>
        </p:spPr>
      </p:sp>
      <p:sp>
        <p:nvSpPr>
          <p:cNvPr id="71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MUS4; originalrapportens slide 7–9</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Børn/total 2022 2.093.045 / 11.788.065 =17.76%; 2025 2.619.060 /12.713.493=20.60%.</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20" name="PlaceHolder 3"/>
          <p:cNvSpPr>
            <a:spLocks noGrp="1"/>
          </p:cNvSpPr>
          <p:nvPr>
            <p:ph type="sldNum" idx="1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9A59B6B-7283-42D2-A838-382C329509FD}"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1" name="PlaceHolder 1"/>
          <p:cNvSpPr>
            <a:spLocks noGrp="1"/>
          </p:cNvSpPr>
          <p:nvPr>
            <p:ph type="sldImg"/>
          </p:nvPr>
        </p:nvSpPr>
        <p:spPr>
          <a:xfrm>
            <a:off x="685800" y="1143000"/>
            <a:ext cx="5486040" cy="3085920"/>
          </a:xfrm>
          <a:prstGeom prst="rect">
            <a:avLst/>
          </a:prstGeom>
          <a:ln w="0">
            <a:noFill/>
          </a:ln>
        </p:spPr>
      </p:sp>
      <p:sp>
        <p:nvSpPr>
          <p:cNvPr id="72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MUS4; originalrapportens metodebilag tal 2022–2025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2024 undervisning 614.985; øvrige 1.953.058. 2025 undervisning 773.215; øvrige 1.845.845.</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23" name="PlaceHolder 3"/>
          <p:cNvSpPr>
            <a:spLocks noGrp="1"/>
          </p:cNvSpPr>
          <p:nvPr>
            <p:ph type="sldNum" idx="1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0052DF10-19EF-46D1-AAD1-3DFD4FE4FD0E}"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4" name="PlaceHolder 1"/>
          <p:cNvSpPr>
            <a:spLocks noGrp="1"/>
          </p:cNvSpPr>
          <p:nvPr>
            <p:ph type="sldImg"/>
          </p:nvPr>
        </p:nvSpPr>
        <p:spPr>
          <a:xfrm>
            <a:off x="685800" y="1143000"/>
            <a:ext cx="5486040" cy="3085920"/>
          </a:xfrm>
          <a:prstGeom prst="rect">
            <a:avLst/>
          </a:prstGeom>
          <a:ln w="0">
            <a:noFill/>
          </a:ln>
        </p:spPr>
      </p:sp>
      <p:sp>
        <p:nvSpPr>
          <p:cNvPr id="72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MUS4; originalrapportens slide 14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Regioner - børnebesøg [982572,224726,533299,704958,173505], undervisning [337875,45699,138365,200111,51165]. Procenter beregnet regionalt.</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26" name="PlaceHolder 3"/>
          <p:cNvSpPr>
            <a:spLocks noGrp="1"/>
          </p:cNvSpPr>
          <p:nvPr>
            <p:ph type="sldNum" idx="1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E700FB51-3161-4C5D-85FA-D36541A53986}"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7" name="PlaceHolder 1"/>
          <p:cNvSpPr>
            <a:spLocks noGrp="1"/>
          </p:cNvSpPr>
          <p:nvPr>
            <p:ph type="sldImg"/>
          </p:nvPr>
        </p:nvSpPr>
        <p:spPr>
          <a:xfrm>
            <a:off x="685800" y="1143000"/>
            <a:ext cx="5486040" cy="3085920"/>
          </a:xfrm>
          <a:prstGeom prst="rect">
            <a:avLst/>
          </a:prstGeom>
          <a:ln w="0">
            <a:noFill/>
          </a:ln>
        </p:spPr>
      </p:sp>
      <p:sp>
        <p:nvSpPr>
          <p:cNvPr id="72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2025 65%, mænd 62%, kvinder 67%, 16–24 år 67%, 75+ 60%. Kilde KV2AHOV og KV2MUS1.</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29" name="PlaceHolder 3"/>
          <p:cNvSpPr>
            <a:spLocks noGrp="1"/>
          </p:cNvSpPr>
          <p:nvPr>
            <p:ph type="sldNum" idx="1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86FC5C3-BC58-4842-B93D-B59DFB9BC2D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0" name="PlaceHolder 1"/>
          <p:cNvSpPr>
            <a:spLocks noGrp="1"/>
          </p:cNvSpPr>
          <p:nvPr>
            <p:ph type="sldImg"/>
          </p:nvPr>
        </p:nvSpPr>
        <p:spPr>
          <a:xfrm>
            <a:off x="685800" y="1143000"/>
            <a:ext cx="5486040" cy="3085920"/>
          </a:xfrm>
          <a:prstGeom prst="rect">
            <a:avLst/>
          </a:prstGeom>
          <a:ln w="0">
            <a:noFill/>
          </a:ln>
        </p:spPr>
      </p:sp>
      <p:sp>
        <p:nvSpPr>
          <p:cNvPr id="73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KV2AURB, 2025; eksisterende Viden om kultur-faktaark</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Rå surveyandele efter urbanisering; ikke justeret for alder eller uddannelse.</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32" name="PlaceHolder 3"/>
          <p:cNvSpPr>
            <a:spLocks noGrp="1"/>
          </p:cNvSpPr>
          <p:nvPr>
            <p:ph type="sldNum" idx="1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B83CFC5F-BB07-405F-9D34-C545B20F52F2}"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3" name="PlaceHolder 1"/>
          <p:cNvSpPr>
            <a:spLocks noGrp="1"/>
          </p:cNvSpPr>
          <p:nvPr>
            <p:ph type="sldImg"/>
          </p:nvPr>
        </p:nvSpPr>
        <p:spPr>
          <a:xfrm>
            <a:off x="685800" y="1143000"/>
            <a:ext cx="5486040" cy="3085920"/>
          </a:xfrm>
          <a:prstGeom prst="rect">
            <a:avLst/>
          </a:prstGeom>
          <a:ln w="0">
            <a:noFill/>
          </a:ln>
        </p:spPr>
      </p:sp>
      <p:sp>
        <p:nvSpPr>
          <p:cNvPr id="73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Danmarks Statistik KV2MUS5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Brug 2025 officielle tal: manglende interesse 44%, tid 18%, være hjemme 17%, pris 14%, transport 7%, ledsager 7%. 2024-særkørsler med 46,3% interesse holdes ude af denne årgangs hovedfortælling.</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35" name="PlaceHolder 3"/>
          <p:cNvSpPr>
            <a:spLocks noGrp="1"/>
          </p:cNvSpPr>
          <p:nvPr>
            <p:ph type="sldNum" idx="2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E4D08351-2E18-473D-A312-3BB0743B628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6" name="PlaceHolder 1"/>
          <p:cNvSpPr>
            <a:spLocks noGrp="1"/>
          </p:cNvSpPr>
          <p:nvPr>
            <p:ph type="sldImg"/>
          </p:nvPr>
        </p:nvSpPr>
        <p:spPr>
          <a:xfrm>
            <a:off x="685800" y="1143000"/>
            <a:ext cx="5486040" cy="3085920"/>
          </a:xfrm>
          <a:prstGeom prst="rect">
            <a:avLst/>
          </a:prstGeom>
          <a:ln w="0">
            <a:noFill/>
          </a:ln>
        </p:spPr>
      </p:sp>
      <p:sp>
        <p:nvSpPr>
          <p:cNvPr id="73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SLKS, 2025, tabel 1 s. 7; metode s. 28–30</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SLKS 2025 brugerprofil danske brugere: 73% videregående, 20% ungdom, 7% grundskole. Befolkning 38,39,23. 70.075 svar fra 96 deltagende museer ud af 101 i samplingrammen.</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38" name="PlaceHolder 3"/>
          <p:cNvSpPr>
            <a:spLocks noGrp="1"/>
          </p:cNvSpPr>
          <p:nvPr>
            <p:ph type="sldNum" idx="2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A93B8FC9-B3C0-46F7-AF4C-964A39697848}"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9" name="PlaceHolder 1"/>
          <p:cNvSpPr>
            <a:spLocks noGrp="1"/>
          </p:cNvSpPr>
          <p:nvPr>
            <p:ph type="sldImg"/>
          </p:nvPr>
        </p:nvSpPr>
        <p:spPr>
          <a:xfrm>
            <a:off x="685800" y="1143000"/>
            <a:ext cx="5486040" cy="3085920"/>
          </a:xfrm>
          <a:prstGeom prst="rect">
            <a:avLst/>
          </a:prstGeom>
          <a:ln w="0">
            <a:noFill/>
          </a:ln>
        </p:spPr>
      </p:sp>
      <p:sp>
        <p:nvSpPr>
          <p:cNvPr id="74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SLKS 2025 rapporten oplyser gennemsnit 8,8 ud af 10 og 70 % der anbefaler, s. 4.</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41" name="PlaceHolder 3"/>
          <p:cNvSpPr>
            <a:spLocks noGrp="1"/>
          </p:cNvSpPr>
          <p:nvPr>
            <p:ph type="sldNum" idx="2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39780034-C17D-4B56-AC5C-0A45DD8DBE8A}"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2" name="PlaceHolder 1"/>
          <p:cNvSpPr>
            <a:spLocks noGrp="1"/>
          </p:cNvSpPr>
          <p:nvPr>
            <p:ph type="sldImg"/>
          </p:nvPr>
        </p:nvSpPr>
        <p:spPr>
          <a:xfrm>
            <a:off x="685800" y="1143000"/>
            <a:ext cx="5486040" cy="3085920"/>
          </a:xfrm>
          <a:prstGeom prst="rect">
            <a:avLst/>
          </a:prstGeom>
          <a:ln w="0">
            <a:noFill/>
          </a:ln>
        </p:spPr>
      </p:sp>
      <p:sp>
        <p:nvSpPr>
          <p:cNvPr id="74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SLKS 2025 s.4: 92% med andre, 32% udenlandske, 84% first-time among foreign. Survey of current museum visitors not Danish population.</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44" name="PlaceHolder 3"/>
          <p:cNvSpPr>
            <a:spLocks noGrp="1"/>
          </p:cNvSpPr>
          <p:nvPr>
            <p:ph type="sldNum" idx="2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A7796EE7-2C4A-49B2-A071-F6E0058908F9}"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5" name="PlaceHolder 1"/>
          <p:cNvSpPr>
            <a:spLocks noGrp="1"/>
          </p:cNvSpPr>
          <p:nvPr>
            <p:ph type="sldImg"/>
          </p:nvPr>
        </p:nvSpPr>
        <p:spPr>
          <a:xfrm>
            <a:off x="685800" y="1143000"/>
            <a:ext cx="5486040" cy="3085920"/>
          </a:xfrm>
          <a:prstGeom prst="rect">
            <a:avLst/>
          </a:prstGeom>
          <a:ln w="0">
            <a:noFill/>
          </a:ln>
        </p:spPr>
      </p:sp>
      <p:sp>
        <p:nvSpPr>
          <p:cNvPr id="74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Tværgående syntese på de forudgående kilder og analyser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Analytisk fortolkning af deskriptive statistikker. Populations- og metodeafgrænsninger er samlet i de følgende metodeafsnit.</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47" name="PlaceHolder 3"/>
          <p:cNvSpPr>
            <a:spLocks noGrp="1"/>
          </p:cNvSpPr>
          <p:nvPr>
            <p:ph type="sldNum" idx="2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35558C4-E314-4B42-BEF5-DBD5A6A70E29}"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8" name="PlaceHolder 1"/>
          <p:cNvSpPr>
            <a:spLocks noGrp="1"/>
          </p:cNvSpPr>
          <p:nvPr>
            <p:ph type="sldImg"/>
          </p:nvPr>
        </p:nvSpPr>
        <p:spPr>
          <a:xfrm>
            <a:off x="685800" y="1143000"/>
            <a:ext cx="5486040" cy="3085920"/>
          </a:xfrm>
          <a:prstGeom prst="rect">
            <a:avLst/>
          </a:prstGeom>
          <a:ln w="0">
            <a:noFill/>
          </a:ln>
        </p:spPr>
      </p:sp>
      <p:sp>
        <p:nvSpPr>
          <p:cNvPr id="74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DST MUS1; originalrapportens slide 3</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https://www.dst.dk/da/Statistik/dokumentation/statistikdokumentation/museer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12.713.493/17.584.644=72,30%. Typetallene opgøres på museumskategori; børnetal statsanerkendte + statslige.</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50" name="PlaceHolder 3"/>
          <p:cNvSpPr>
            <a:spLocks noGrp="1"/>
          </p:cNvSpPr>
          <p:nvPr>
            <p:ph type="sldNum" idx="2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E36CEECA-7C1E-4274-8224-257377351508}"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1" name="PlaceHolder 1"/>
          <p:cNvSpPr>
            <a:spLocks noGrp="1"/>
          </p:cNvSpPr>
          <p:nvPr>
            <p:ph type="sldImg"/>
          </p:nvPr>
        </p:nvSpPr>
        <p:spPr>
          <a:xfrm>
            <a:off x="685800" y="1143000"/>
            <a:ext cx="5486040" cy="3085920"/>
          </a:xfrm>
          <a:prstGeom prst="rect">
            <a:avLst/>
          </a:prstGeom>
          <a:ln w="0">
            <a:noFill/>
          </a:ln>
        </p:spPr>
      </p:sp>
      <p:sp>
        <p:nvSpPr>
          <p:cNvPr id="75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https://www.dst.dk/da/Statistik/dokumentation/statistikdokumentation/museer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Originalrapportens metodebilag slides 23-39</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Museumstal vs stedtal, besøg vs personer, national vs besøgende. 2016 historiske problemer bevares som note.</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53" name="PlaceHolder 3"/>
          <p:cNvSpPr>
            <a:spLocks noGrp="1"/>
          </p:cNvSpPr>
          <p:nvPr>
            <p:ph type="sldNum" idx="2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26B3BD2-219F-420A-91BC-806AFB1C3889}"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4" name="PlaceHolder 1"/>
          <p:cNvSpPr>
            <a:spLocks noGrp="1"/>
          </p:cNvSpPr>
          <p:nvPr>
            <p:ph type="sldImg"/>
          </p:nvPr>
        </p:nvSpPr>
        <p:spPr>
          <a:xfrm>
            <a:off x="685800" y="1143000"/>
            <a:ext cx="5486040" cy="3085920"/>
          </a:xfrm>
          <a:prstGeom prst="rect">
            <a:avLst/>
          </a:prstGeom>
          <a:ln w="0">
            <a:noFill/>
          </a:ln>
        </p:spPr>
      </p:sp>
      <p:sp>
        <p:nvSpPr>
          <p:cNvPr id="75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https://www.dst.dk/da/Statistik/udgivelser/NytHtml?cid=53915</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https://www.dst.dk/da/Statistik/udgivelser/NytHtml?cid=53124</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https://slks.dk/fileadmin/user_upload/SLKS/Omraader/Kulturinstitutioner/Museer/Statistik_om_museer/Den_nationale_brugerundersoegelse/dnb2025_FINAL__002_.pdf</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https://www.dst.dk/da/Statistik/dokumentation/statistikdokumentation/museer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 https://slks.dk/omraader/kulturinstitutioner/museer/viden-og-vaerktoejer/viden-om-statsanerkendte-museer</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[/Sources]</a:t>
            </a:r>
            <a:endParaRPr b="0" lang="en-US" sz="2000" strike="noStrike" u="none">
              <a:solidFill>
                <a:srgbClr val="000000"/>
              </a:solidFill>
              <a:effectLst/>
              <a:uFillTx/>
              <a:latin typeface="Arial"/>
            </a:endParaRPr>
          </a:p>
          <a:p>
            <a:pPr indent="0">
              <a:buNone/>
            </a:pP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a:p>
            <a:pPr indent="0">
              <a:buNone/>
            </a:pPr>
            <a:r>
              <a:rPr b="0" lang="en-US" sz="2000" strike="noStrike" u="none">
                <a:solidFill>
                  <a:srgbClr val="000000"/>
                </a:solidFill>
                <a:effectLst/>
                <a:uFillTx/>
                <a:latin typeface="Arial"/>
              </a:rPr>
              <a:t>Kildeoversigt og afgrænsning for de anvendte statistikker.</a:t>
            </a:r>
            <a:endParaRPr b="0" lang="en-US" sz="2000" strike="noStrike" u="none">
              <a:solidFill>
                <a:srgbClr val="000000"/>
              </a:solidFill>
              <a:effectLst/>
              <a:uFillTx/>
              <a:latin typeface="Arial"/>
            </a:endParaRPr>
          </a:p>
          <a:p>
            <a:pPr indent="0">
              <a:lnSpc>
                <a:spcPct val="100000"/>
              </a:lnSpc>
              <a:buNone/>
            </a:pPr>
            <a:r>
              <a:rPr b="0" lang="en-US" sz="2000" strike="noStrike" u="none">
                <a:solidFill>
                  <a:srgbClr val="000000"/>
                </a:solidFill>
                <a:effectLst/>
                <a:uFillTx/>
                <a:latin typeface="Arial"/>
              </a:rPr>
              <a:t>[/Method]</a:t>
            </a:r>
            <a:endParaRPr b="0" lang="en-US" sz="2000" strike="noStrike" u="none">
              <a:solidFill>
                <a:srgbClr val="000000"/>
              </a:solidFill>
              <a:effectLst/>
              <a:uFillTx/>
              <a:latin typeface="Arial"/>
            </a:endParaRPr>
          </a:p>
        </p:txBody>
      </p:sp>
      <p:sp>
        <p:nvSpPr>
          <p:cNvPr id="756" name="PlaceHolder 3"/>
          <p:cNvSpPr>
            <a:spLocks noGrp="1"/>
          </p:cNvSpPr>
          <p:nvPr>
            <p:ph type="sldNum" idx="2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F5FB246-6EAC-4204-ACEF-4D1D6C66D39F}"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effectLst/>
                <a:uFillTx/>
                <a:latin typeface="Calibri"/>
              </a:rPr>
              <a:t>Click to edit the title text format</a:t>
            </a:r>
            <a:endParaRPr b="0" lang="en-US" sz="1800" strike="noStrike" u="none">
              <a:solidFill>
                <a:schemeClr val="dk1"/>
              </a:solidFill>
              <a:effectLst/>
              <a:uFillTx/>
              <a:latin typeface="Calibri"/>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Calibri"/>
              </a:rPr>
              <a:t>Click to edit the outline text format</a:t>
            </a:r>
            <a:endParaRPr b="0" lang="en-US" sz="32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2400" strike="noStrike" u="none">
                <a:solidFill>
                  <a:schemeClr val="dk1"/>
                </a:solidFill>
                <a:effectLst/>
                <a:uFillTx/>
                <a:latin typeface="Calibri"/>
              </a:rPr>
              <a:t>Second Outline Level</a:t>
            </a:r>
            <a:endParaRPr b="0" lang="en-US" sz="24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2000" strike="noStrike" u="none">
                <a:solidFill>
                  <a:schemeClr val="dk1"/>
                </a:solidFill>
                <a:effectLst/>
                <a:uFillTx/>
                <a:latin typeface="Calibri"/>
              </a:rPr>
              <a:t>Third Outline Level</a:t>
            </a:r>
            <a:endParaRPr b="0" lang="en-US" sz="20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2000" strike="noStrike" u="none">
                <a:solidFill>
                  <a:schemeClr val="dk1"/>
                </a:solidFill>
                <a:effectLst/>
                <a:uFillTx/>
                <a:latin typeface="Calibri"/>
              </a:rPr>
              <a:t>Fourth Outline Level</a:t>
            </a:r>
            <a:endParaRPr b="0" lang="en-US" sz="20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chemeClr val="dk1"/>
              </a:solidFill>
              <a:effectLst/>
              <a:uFillTx/>
              <a:latin typeface="Calibri"/>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23f48"/>
        </a:solidFill>
      </p:bgPr>
    </p:bg>
    <p:spTree>
      <p:nvGrpSpPr>
        <p:cNvPr id="1" name=""/>
        <p:cNvGrpSpPr/>
        <p:nvPr/>
      </p:nvGrpSpPr>
      <p:grpSpPr>
        <a:xfrm>
          <a:off x="0" y="0"/>
          <a:ext cx="0" cy="0"/>
          <a:chOff x="0" y="0"/>
          <a:chExt cx="0" cy="0"/>
        </a:xfrm>
      </p:grpSpPr>
      <p:sp>
        <p:nvSpPr>
          <p:cNvPr id="8" name="Text 0"/>
          <p:cNvSpPr/>
          <p:nvPr/>
        </p:nvSpPr>
        <p:spPr>
          <a:xfrm>
            <a:off x="713160" y="530280"/>
            <a:ext cx="3382920" cy="3196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50" spc="60" strike="noStrike" u="none">
                <a:solidFill>
                  <a:srgbClr val="d9e9e3"/>
                </a:solidFill>
                <a:effectLst/>
                <a:uFillTx/>
                <a:latin typeface="Calibri"/>
                <a:ea typeface="Calibri"/>
              </a:rPr>
              <a:t>VIDEN OM KULTUR</a:t>
            </a:r>
            <a:endParaRPr b="0" lang="en-US" sz="1150" strike="noStrike" u="none">
              <a:solidFill>
                <a:srgbClr val="ffffff"/>
              </a:solidFill>
              <a:effectLst/>
              <a:uFillTx/>
              <a:latin typeface="Arial"/>
            </a:endParaRPr>
          </a:p>
        </p:txBody>
      </p:sp>
      <p:sp>
        <p:nvSpPr>
          <p:cNvPr id="9" name="Text 1"/>
          <p:cNvSpPr/>
          <p:nvPr/>
        </p:nvSpPr>
        <p:spPr>
          <a:xfrm>
            <a:off x="704160" y="1234440"/>
            <a:ext cx="7223400" cy="18284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4900" strike="noStrike" u="none">
                <a:solidFill>
                  <a:srgbClr val="ffffff"/>
                </a:solidFill>
                <a:effectLst/>
                <a:uFillTx/>
                <a:latin typeface="Times New Roman"/>
                <a:ea typeface="Times New Roman"/>
              </a:rPr>
              <a:t>Museerne</a:t>
            </a:r>
            <a:endParaRPr b="0" lang="en-US" sz="4900" strike="noStrike" u="none">
              <a:solidFill>
                <a:srgbClr val="ffffff"/>
              </a:solidFill>
              <a:effectLst/>
              <a:uFillTx/>
              <a:latin typeface="Arial"/>
            </a:endParaRPr>
          </a:p>
          <a:p>
            <a:pPr defTabSz="914400">
              <a:lnSpc>
                <a:spcPct val="100000"/>
              </a:lnSpc>
              <a:tabLst>
                <a:tab algn="l" pos="0"/>
              </a:tabLst>
            </a:pPr>
            <a:r>
              <a:rPr b="0" lang="en-US" sz="4900" strike="noStrike" u="none">
                <a:solidFill>
                  <a:srgbClr val="ffffff"/>
                </a:solidFill>
                <a:effectLst/>
                <a:uFillTx/>
                <a:latin typeface="Times New Roman"/>
                <a:ea typeface="Times New Roman"/>
              </a:rPr>
              <a:t>i Danmark</a:t>
            </a:r>
            <a:endParaRPr b="0" lang="en-US" sz="4900" strike="noStrike" u="none">
              <a:solidFill>
                <a:srgbClr val="ffffff"/>
              </a:solidFill>
              <a:effectLst/>
              <a:uFillTx/>
              <a:latin typeface="Arial"/>
            </a:endParaRPr>
          </a:p>
        </p:txBody>
      </p:sp>
      <p:sp>
        <p:nvSpPr>
          <p:cNvPr id="10" name="Text 2"/>
          <p:cNvSpPr/>
          <p:nvPr/>
        </p:nvSpPr>
        <p:spPr>
          <a:xfrm>
            <a:off x="731520" y="3328560"/>
            <a:ext cx="7131960" cy="4935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400" strike="noStrike" u="none">
                <a:solidFill>
                  <a:srgbClr val="d8e5e1"/>
                </a:solidFill>
                <a:effectLst/>
                <a:uFillTx/>
                <a:latin typeface="Times New Roman"/>
                <a:ea typeface="Times New Roman"/>
              </a:rPr>
              <a:t>Besøg, deltagelse og forskelle</a:t>
            </a:r>
            <a:endParaRPr b="0" lang="en-US" sz="2400" strike="noStrike" u="none">
              <a:solidFill>
                <a:srgbClr val="ffffff"/>
              </a:solidFill>
              <a:effectLst/>
              <a:uFillTx/>
              <a:latin typeface="Arial"/>
            </a:endParaRPr>
          </a:p>
        </p:txBody>
      </p:sp>
      <p:sp>
        <p:nvSpPr>
          <p:cNvPr id="11" name="Text 3"/>
          <p:cNvSpPr/>
          <p:nvPr/>
        </p:nvSpPr>
        <p:spPr>
          <a:xfrm>
            <a:off x="731520" y="4160520"/>
            <a:ext cx="7452000" cy="804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500" strike="noStrike" u="none">
                <a:solidFill>
                  <a:srgbClr val="cddcd6"/>
                </a:solidFill>
                <a:effectLst/>
                <a:uFillTx/>
                <a:latin typeface="Calibri"/>
                <a:ea typeface="Calibri"/>
              </a:rPr>
              <a:t>En analyse af museumsbrug, børn og unge og publikums sammensætning</a:t>
            </a:r>
            <a:endParaRPr b="0" lang="en-US" sz="1500" strike="noStrike" u="none">
              <a:solidFill>
                <a:srgbClr val="ffffff"/>
              </a:solidFill>
              <a:effectLst/>
              <a:uFillTx/>
              <a:latin typeface="Arial"/>
            </a:endParaRPr>
          </a:p>
          <a:p>
            <a:pPr defTabSz="914400">
              <a:lnSpc>
                <a:spcPct val="100000"/>
              </a:lnSpc>
              <a:tabLst>
                <a:tab algn="l" pos="0"/>
              </a:tabLst>
            </a:pPr>
            <a:r>
              <a:rPr b="0" lang="en-US" sz="1500" strike="noStrike" u="none">
                <a:solidFill>
                  <a:srgbClr val="cddcd6"/>
                </a:solidFill>
                <a:effectLst/>
                <a:uFillTx/>
                <a:latin typeface="Calibri"/>
                <a:ea typeface="Calibri"/>
              </a:rPr>
              <a:t>med hovedvægt på årene 2015–2025</a:t>
            </a:r>
            <a:endParaRPr b="0" lang="en-US" sz="1500" strike="noStrike" u="none">
              <a:solidFill>
                <a:srgbClr val="ffffff"/>
              </a:solidFill>
              <a:effectLst/>
              <a:uFillTx/>
              <a:latin typeface="Arial"/>
            </a:endParaRPr>
          </a:p>
        </p:txBody>
      </p:sp>
      <p:sp>
        <p:nvSpPr>
          <p:cNvPr id="12" name="Text 4"/>
          <p:cNvSpPr/>
          <p:nvPr/>
        </p:nvSpPr>
        <p:spPr>
          <a:xfrm>
            <a:off x="731520" y="5879520"/>
            <a:ext cx="420588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10" strike="noStrike" u="none">
                <a:solidFill>
                  <a:srgbClr val="ffffff"/>
                </a:solidFill>
                <a:effectLst/>
                <a:uFillTx/>
                <a:latin typeface="Calibri"/>
                <a:ea typeface="Calibri"/>
              </a:rPr>
              <a:t>Christian Edelvold Berg</a:t>
            </a:r>
            <a:endParaRPr b="0" lang="en-US" sz="1210" strike="noStrike" u="none">
              <a:solidFill>
                <a:srgbClr val="ffffff"/>
              </a:solidFill>
              <a:effectLst/>
              <a:uFillTx/>
              <a:latin typeface="Arial"/>
            </a:endParaRPr>
          </a:p>
        </p:txBody>
      </p:sp>
      <p:sp>
        <p:nvSpPr>
          <p:cNvPr id="13" name="Text 5"/>
          <p:cNvSpPr/>
          <p:nvPr/>
        </p:nvSpPr>
        <p:spPr>
          <a:xfrm>
            <a:off x="9390960" y="5879520"/>
            <a:ext cx="1965600" cy="30132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150" strike="noStrike" u="none">
                <a:solidFill>
                  <a:srgbClr val="b7cec5"/>
                </a:solidFill>
                <a:effectLst/>
                <a:uFillTx/>
                <a:latin typeface="Calibri"/>
                <a:ea typeface="Calibri"/>
              </a:rPr>
              <a:t>edelvold.dk</a:t>
            </a:r>
            <a:endParaRPr b="0" lang="en-US" sz="1150" strike="noStrike" u="none">
              <a:solidFill>
                <a:srgbClr val="ffffff"/>
              </a:solidFill>
              <a:effectLst/>
              <a:uFillTx/>
              <a:latin typeface="Arial"/>
            </a:endParaRPr>
          </a:p>
        </p:txBody>
      </p:sp>
      <p:sp>
        <p:nvSpPr>
          <p:cNvPr id="14" name="Shape 6"/>
          <p:cNvSpPr/>
          <p:nvPr/>
        </p:nvSpPr>
        <p:spPr>
          <a:xfrm>
            <a:off x="8823960" y="2103120"/>
            <a:ext cx="3200040" cy="2559960"/>
          </a:xfrm>
          <a:prstGeom prst="arc">
            <a:avLst>
              <a:gd name="adj1" fmla="val 16200000"/>
              <a:gd name="adj2" fmla="val 0"/>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5" name="Shape 7"/>
          <p:cNvSpPr/>
          <p:nvPr/>
        </p:nvSpPr>
        <p:spPr>
          <a:xfrm>
            <a:off x="9829800" y="2788920"/>
            <a:ext cx="1782720" cy="1462680"/>
          </a:xfrm>
          <a:prstGeom prst="arc">
            <a:avLst>
              <a:gd name="adj1" fmla="val 16200000"/>
              <a:gd name="adj2" fmla="val 0"/>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16"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17"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EXECUTIVE SUMMARY</a:t>
            </a:r>
            <a:endParaRPr b="0" lang="en-US" sz="939" strike="noStrike" u="none">
              <a:solidFill>
                <a:srgbClr val="000000"/>
              </a:solidFill>
              <a:effectLst/>
              <a:uFillTx/>
              <a:latin typeface="Arial"/>
            </a:endParaRPr>
          </a:p>
        </p:txBody>
      </p:sp>
      <p:sp>
        <p:nvSpPr>
          <p:cNvPr id="18"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Besøgene er højere end for ti år siden – men udviklingen er ujævn</a:t>
            </a:r>
            <a:endParaRPr b="0" lang="en-US" sz="2800" strike="noStrike" u="none">
              <a:solidFill>
                <a:srgbClr val="000000"/>
              </a:solidFill>
              <a:effectLst/>
              <a:uFillTx/>
              <a:latin typeface="Arial"/>
            </a:endParaRPr>
          </a:p>
        </p:txBody>
      </p:sp>
      <p:sp>
        <p:nvSpPr>
          <p:cNvPr id="19"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Samlet analyse af aktivitet, undervisning og befolkningens museumsdeltagelse.</a:t>
            </a:r>
            <a:endParaRPr b="0" lang="en-US" sz="1250" strike="noStrike" u="none">
              <a:solidFill>
                <a:srgbClr val="000000"/>
              </a:solidFill>
              <a:effectLst/>
              <a:uFillTx/>
              <a:latin typeface="Arial"/>
            </a:endParaRPr>
          </a:p>
        </p:txBody>
      </p:sp>
      <p:sp>
        <p:nvSpPr>
          <p:cNvPr id="20"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1"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Kilder: DST MUS1/MUS3/MUS4, Kulturvaneundersøgelsen 2025; SLKS Den nationale brugerundersøgelse 2025.</a:t>
            </a:r>
            <a:endParaRPr b="0" lang="en-US" sz="810" strike="noStrike" u="none">
              <a:solidFill>
                <a:srgbClr val="000000"/>
              </a:solidFill>
              <a:effectLst/>
              <a:uFillTx/>
              <a:latin typeface="Arial"/>
            </a:endParaRPr>
          </a:p>
        </p:txBody>
      </p:sp>
      <p:sp>
        <p:nvSpPr>
          <p:cNvPr id="22"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02</a:t>
            </a:r>
            <a:endParaRPr b="0" lang="en-US" sz="820" strike="noStrike" u="none">
              <a:solidFill>
                <a:srgbClr val="000000"/>
              </a:solidFill>
              <a:effectLst/>
              <a:uFillTx/>
              <a:latin typeface="Arial"/>
            </a:endParaRPr>
          </a:p>
        </p:txBody>
      </p:sp>
      <p:sp>
        <p:nvSpPr>
          <p:cNvPr id="23" name="Text 7"/>
          <p:cNvSpPr/>
          <p:nvPr/>
        </p:nvSpPr>
        <p:spPr>
          <a:xfrm>
            <a:off x="713160" y="2020680"/>
            <a:ext cx="6802920" cy="10785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320" strike="noStrike" u="none">
                <a:solidFill>
                  <a:srgbClr val="132a33"/>
                </a:solidFill>
                <a:effectLst/>
                <a:uFillTx/>
                <a:latin typeface="Times New Roman"/>
                <a:ea typeface="Times New Roman"/>
              </a:rPr>
              <a:t>De danske museer registrerede 21,22 mio. stedbesøg i 2025, heraf 17,58 mio. udstillingsbesøg. Siden 2016 er udstillingsbesøgene steget, men 78 % af nettostigningen ligger på museer i Hovedstaden. Samtidig knytter størstedelen af fremgangen i stedbesøg fra 2024 til 2025 sig til aktiviteter uden for udstillingerne.</a:t>
            </a:r>
            <a:endParaRPr b="0" lang="en-US" sz="1320" strike="noStrike" u="none">
              <a:solidFill>
                <a:srgbClr val="000000"/>
              </a:solidFill>
              <a:effectLst/>
              <a:uFillTx/>
              <a:latin typeface="Arial"/>
            </a:endParaRPr>
          </a:p>
        </p:txBody>
      </p:sp>
      <p:sp>
        <p:nvSpPr>
          <p:cNvPr id="24" name="Shape 8"/>
          <p:cNvSpPr/>
          <p:nvPr/>
        </p:nvSpPr>
        <p:spPr>
          <a:xfrm>
            <a:off x="713160" y="3227760"/>
            <a:ext cx="6802920" cy="360"/>
          </a:xfrm>
          <a:prstGeom prst="line">
            <a:avLst/>
          </a:prstGeom>
          <a:ln w="762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5" name="Text 9"/>
          <p:cNvSpPr/>
          <p:nvPr/>
        </p:nvSpPr>
        <p:spPr>
          <a:xfrm>
            <a:off x="713160" y="3346560"/>
            <a:ext cx="6802920" cy="10695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320" strike="noStrike" u="none">
                <a:solidFill>
                  <a:srgbClr val="132a33"/>
                </a:solidFill>
                <a:effectLst/>
                <a:uFillTx/>
                <a:latin typeface="Times New Roman"/>
                <a:ea typeface="Times New Roman"/>
              </a:rPr>
              <a:t>For børn og unge er udviklingen en anden. Deres andel af udstillingsbesøgene på de statslige og statsanerkendte museer steg fra 2022 til 2025. I det sidste år voksede undervisningsbesøgene med 158.230, mens de øvrige besøg under 18 år faldt med 107.213. Fremgangen dækker således over en forskydning mellem to besøgsformer.</a:t>
            </a:r>
            <a:endParaRPr b="0" lang="en-US" sz="1320" strike="noStrike" u="none">
              <a:solidFill>
                <a:srgbClr val="000000"/>
              </a:solidFill>
              <a:effectLst/>
              <a:uFillTx/>
              <a:latin typeface="Arial"/>
            </a:endParaRPr>
          </a:p>
        </p:txBody>
      </p:sp>
      <p:sp>
        <p:nvSpPr>
          <p:cNvPr id="26" name="Shape 10"/>
          <p:cNvSpPr/>
          <p:nvPr/>
        </p:nvSpPr>
        <p:spPr>
          <a:xfrm>
            <a:off x="713160" y="4562640"/>
            <a:ext cx="6802920" cy="360"/>
          </a:xfrm>
          <a:prstGeom prst="line">
            <a:avLst/>
          </a:prstGeom>
          <a:ln w="762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7" name="Text 11"/>
          <p:cNvSpPr/>
          <p:nvPr/>
        </p:nvSpPr>
        <p:spPr>
          <a:xfrm>
            <a:off x="713160" y="4690800"/>
            <a:ext cx="6802920" cy="1087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300" strike="noStrike" u="none">
                <a:solidFill>
                  <a:srgbClr val="132a33"/>
                </a:solidFill>
                <a:effectLst/>
                <a:uFillTx/>
                <a:latin typeface="Times New Roman"/>
                <a:ea typeface="Times New Roman"/>
              </a:rPr>
              <a:t>Høj aktivitet og tilfredshed er ikke det samme som ens deltagelse. I 2025 havde 65 % af befolkningen på 16 år eller derover besøgt et museum, men deltagelsen varierede socialt og geografisk. Blandt adspurgte danske museumsbrugere havde 73 % en videregående uddannelse mod 38 % i befolkningsreferencen, selv om den gennemsnitlige oplevelsesvurdering var 8,8 ud af 10.</a:t>
            </a:r>
            <a:endParaRPr b="0" lang="en-US" sz="1300" strike="noStrike" u="none">
              <a:solidFill>
                <a:srgbClr val="000000"/>
              </a:solidFill>
              <a:effectLst/>
              <a:uFillTx/>
              <a:latin typeface="Arial"/>
            </a:endParaRPr>
          </a:p>
        </p:txBody>
      </p:sp>
      <p:sp>
        <p:nvSpPr>
          <p:cNvPr id="28" name="Shape 12"/>
          <p:cNvSpPr/>
          <p:nvPr/>
        </p:nvSpPr>
        <p:spPr>
          <a:xfrm>
            <a:off x="7781400" y="1974960"/>
            <a:ext cx="360" cy="3922920"/>
          </a:xfrm>
          <a:prstGeom prst="line">
            <a:avLst/>
          </a:prstGeom>
          <a:ln w="1397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29" name="Text 13"/>
          <p:cNvSpPr/>
          <p:nvPr/>
        </p:nvSpPr>
        <p:spPr>
          <a:xfrm>
            <a:off x="8119800" y="2020680"/>
            <a:ext cx="307188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00" spc="45" strike="noStrike" u="none">
                <a:solidFill>
                  <a:srgbClr val="2f766e"/>
                </a:solidFill>
                <a:effectLst/>
                <a:uFillTx/>
                <a:latin typeface="Calibri"/>
                <a:ea typeface="Calibri"/>
              </a:rPr>
              <a:t>SAMLET FORTÆLLING</a:t>
            </a:r>
            <a:endParaRPr b="0" lang="en-US" sz="1000" strike="noStrike" u="none">
              <a:solidFill>
                <a:srgbClr val="000000"/>
              </a:solidFill>
              <a:effectLst/>
              <a:uFillTx/>
              <a:latin typeface="Arial"/>
            </a:endParaRPr>
          </a:p>
        </p:txBody>
      </p:sp>
      <p:sp>
        <p:nvSpPr>
          <p:cNvPr id="30" name="Text 14"/>
          <p:cNvSpPr/>
          <p:nvPr/>
        </p:nvSpPr>
        <p:spPr>
          <a:xfrm>
            <a:off x="8110800" y="2395800"/>
            <a:ext cx="3209040" cy="12430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720" strike="noStrike" u="none">
                <a:solidFill>
                  <a:srgbClr val="123f48"/>
                </a:solidFill>
                <a:effectLst/>
                <a:uFillTx/>
                <a:latin typeface="Times New Roman"/>
                <a:ea typeface="Times New Roman"/>
              </a:rPr>
              <a:t>Museumsudviklingen må ses gennem både aktivitetens omfang, besøgenes sammensætning og bredden i deltagelsen.</a:t>
            </a:r>
            <a:endParaRPr b="0" lang="en-US" sz="1720" strike="noStrike" u="none">
              <a:solidFill>
                <a:srgbClr val="000000"/>
              </a:solidFill>
              <a:effectLst/>
              <a:uFillTx/>
              <a:latin typeface="Arial"/>
            </a:endParaRPr>
          </a:p>
        </p:txBody>
      </p:sp>
      <p:sp>
        <p:nvSpPr>
          <p:cNvPr id="31" name="Shape 15"/>
          <p:cNvSpPr/>
          <p:nvPr/>
        </p:nvSpPr>
        <p:spPr>
          <a:xfrm>
            <a:off x="8110440" y="3776400"/>
            <a:ext cx="31546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2" name="Text 16"/>
          <p:cNvSpPr/>
          <p:nvPr/>
        </p:nvSpPr>
        <p:spPr>
          <a:xfrm>
            <a:off x="8119800" y="3968640"/>
            <a:ext cx="3026160" cy="3196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70" strike="noStrike" u="none">
                <a:solidFill>
                  <a:srgbClr val="2f766e"/>
                </a:solidFill>
                <a:effectLst/>
                <a:uFillTx/>
                <a:latin typeface="Calibri"/>
                <a:ea typeface="Calibri"/>
              </a:rPr>
              <a:t>Geografisk koncentration</a:t>
            </a:r>
            <a:endParaRPr b="0" lang="en-US" sz="1270" strike="noStrike" u="none">
              <a:solidFill>
                <a:srgbClr val="000000"/>
              </a:solidFill>
              <a:effectLst/>
              <a:uFillTx/>
              <a:latin typeface="Arial"/>
            </a:endParaRPr>
          </a:p>
        </p:txBody>
      </p:sp>
      <p:sp>
        <p:nvSpPr>
          <p:cNvPr id="33" name="Text 17"/>
          <p:cNvSpPr/>
          <p:nvPr/>
        </p:nvSpPr>
        <p:spPr>
          <a:xfrm>
            <a:off x="8119800" y="4352400"/>
            <a:ext cx="3099600" cy="4752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132a33"/>
                </a:solidFill>
                <a:effectLst/>
                <a:uFillTx/>
                <a:latin typeface="Calibri"/>
                <a:ea typeface="Calibri"/>
              </a:rPr>
              <a:t>78 % af nettovæksten i udstillingsbesøg 2016–2025 i Hovedstaden</a:t>
            </a:r>
            <a:endParaRPr b="0" lang="en-US" sz="1190" strike="noStrike" u="none">
              <a:solidFill>
                <a:srgbClr val="000000"/>
              </a:solidFill>
              <a:effectLst/>
              <a:uFillTx/>
              <a:latin typeface="Arial"/>
            </a:endParaRPr>
          </a:p>
        </p:txBody>
      </p:sp>
      <p:sp>
        <p:nvSpPr>
          <p:cNvPr id="34" name="Shape 18"/>
          <p:cNvSpPr/>
          <p:nvPr/>
        </p:nvSpPr>
        <p:spPr>
          <a:xfrm>
            <a:off x="8110440" y="4928400"/>
            <a:ext cx="31546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5" name="Text 19"/>
          <p:cNvSpPr/>
          <p:nvPr/>
        </p:nvSpPr>
        <p:spPr>
          <a:xfrm>
            <a:off x="8119800" y="5102280"/>
            <a:ext cx="3044520" cy="292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70" strike="noStrike" u="none">
                <a:solidFill>
                  <a:srgbClr val="2f766e"/>
                </a:solidFill>
                <a:effectLst/>
                <a:uFillTx/>
                <a:latin typeface="Calibri"/>
                <a:ea typeface="Calibri"/>
              </a:rPr>
              <a:t>Bredde og oplevelse</a:t>
            </a:r>
            <a:endParaRPr b="0" lang="en-US" sz="1270" strike="noStrike" u="none">
              <a:solidFill>
                <a:srgbClr val="000000"/>
              </a:solidFill>
              <a:effectLst/>
              <a:uFillTx/>
              <a:latin typeface="Arial"/>
            </a:endParaRPr>
          </a:p>
        </p:txBody>
      </p:sp>
      <p:sp>
        <p:nvSpPr>
          <p:cNvPr id="36" name="Text 20"/>
          <p:cNvSpPr/>
          <p:nvPr/>
        </p:nvSpPr>
        <p:spPr>
          <a:xfrm>
            <a:off x="8119800" y="5468040"/>
            <a:ext cx="3117600" cy="5025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60" strike="noStrike" u="none">
                <a:solidFill>
                  <a:srgbClr val="132a33"/>
                </a:solidFill>
                <a:effectLst/>
                <a:uFillTx/>
                <a:latin typeface="Calibri"/>
                <a:ea typeface="Calibri"/>
              </a:rPr>
              <a:t>65 % deltagelse blandt voksne · oplevelse 8,8/10 blandt de adspurgte brugere</a:t>
            </a:r>
            <a:endParaRPr b="0" lang="en-US" sz="116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37"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38"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HOVEDKONKLUSIONER</a:t>
            </a:r>
            <a:endParaRPr b="0" lang="en-US" sz="939" strike="noStrike" u="none">
              <a:solidFill>
                <a:srgbClr val="000000"/>
              </a:solidFill>
              <a:effectLst/>
              <a:uFillTx/>
              <a:latin typeface="Arial"/>
            </a:endParaRPr>
          </a:p>
        </p:txBody>
      </p:sp>
      <p:sp>
        <p:nvSpPr>
          <p:cNvPr id="39"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Tre centrale udviklingstræk sætter museumsbesøgene i perspektiv</a:t>
            </a:r>
            <a:endParaRPr b="0" lang="en-US" sz="2800" strike="noStrike" u="none">
              <a:solidFill>
                <a:srgbClr val="000000"/>
              </a:solidFill>
              <a:effectLst/>
              <a:uFillTx/>
              <a:latin typeface="Arial"/>
            </a:endParaRPr>
          </a:p>
        </p:txBody>
      </p:sp>
      <p:sp>
        <p:nvSpPr>
          <p:cNvPr id="40"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Resultaterne beskriver både hvor besøgene finder sted, hvordan børn og unge bruger museerne, og hvem der deltager.</a:t>
            </a:r>
            <a:endParaRPr b="0" lang="en-US" sz="1250" strike="noStrike" u="none">
              <a:solidFill>
                <a:srgbClr val="000000"/>
              </a:solidFill>
              <a:effectLst/>
              <a:uFillTx/>
              <a:latin typeface="Arial"/>
            </a:endParaRPr>
          </a:p>
        </p:txBody>
      </p:sp>
      <p:sp>
        <p:nvSpPr>
          <p:cNvPr id="41"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42"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Kilder: DST MUS1/MUS3/MUS4; Kulturvaneundersøgelsen 2025; SLKS Den nationale brugerundersøgelse 2025.</a:t>
            </a:r>
            <a:endParaRPr b="0" lang="en-US" sz="810" strike="noStrike" u="none">
              <a:solidFill>
                <a:srgbClr val="000000"/>
              </a:solidFill>
              <a:effectLst/>
              <a:uFillTx/>
              <a:latin typeface="Arial"/>
            </a:endParaRPr>
          </a:p>
        </p:txBody>
      </p:sp>
      <p:sp>
        <p:nvSpPr>
          <p:cNvPr id="43"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03</a:t>
            </a:r>
            <a:endParaRPr b="0" lang="en-US" sz="820" strike="noStrike" u="none">
              <a:solidFill>
                <a:srgbClr val="000000"/>
              </a:solidFill>
              <a:effectLst/>
              <a:uFillTx/>
              <a:latin typeface="Arial"/>
            </a:endParaRPr>
          </a:p>
        </p:txBody>
      </p:sp>
      <p:sp>
        <p:nvSpPr>
          <p:cNvPr id="44" name="Shape 7"/>
          <p:cNvSpPr/>
          <p:nvPr/>
        </p:nvSpPr>
        <p:spPr>
          <a:xfrm>
            <a:off x="722520" y="2030040"/>
            <a:ext cx="6876000" cy="1115280"/>
          </a:xfrm>
          <a:prstGeom prst="roundRect">
            <a:avLst>
              <a:gd name="adj" fmla="val 16667"/>
            </a:avLst>
          </a:prstGeom>
          <a:solidFill>
            <a:srgbClr val="e9f0ec"/>
          </a:solidFill>
          <a:ln w="12700">
            <a:solidFill>
              <a:srgbClr val="e9f0ec"/>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5" name="Text 8"/>
          <p:cNvSpPr/>
          <p:nvPr/>
        </p:nvSpPr>
        <p:spPr>
          <a:xfrm>
            <a:off x="941760" y="2212920"/>
            <a:ext cx="52092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740" strike="noStrike" u="none">
                <a:solidFill>
                  <a:srgbClr val="2f766e"/>
                </a:solidFill>
                <a:effectLst/>
                <a:uFillTx/>
                <a:latin typeface="Times New Roman"/>
                <a:ea typeface="Times New Roman"/>
              </a:rPr>
              <a:t>01</a:t>
            </a:r>
            <a:endParaRPr b="0" lang="en-US" sz="1740" strike="noStrike" u="none">
              <a:solidFill>
                <a:srgbClr val="000000"/>
              </a:solidFill>
              <a:effectLst/>
              <a:uFillTx/>
              <a:latin typeface="Arial"/>
            </a:endParaRPr>
          </a:p>
        </p:txBody>
      </p:sp>
      <p:sp>
        <p:nvSpPr>
          <p:cNvPr id="46" name="Text 9"/>
          <p:cNvSpPr/>
          <p:nvPr/>
        </p:nvSpPr>
        <p:spPr>
          <a:xfrm>
            <a:off x="1536120" y="2167200"/>
            <a:ext cx="571464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00" strike="noStrike" u="none">
                <a:solidFill>
                  <a:srgbClr val="123f48"/>
                </a:solidFill>
                <a:effectLst/>
                <a:uFillTx/>
                <a:latin typeface="Times New Roman"/>
                <a:ea typeface="Times New Roman"/>
              </a:rPr>
              <a:t>Vækst med stærkere koncentration</a:t>
            </a:r>
            <a:endParaRPr b="0" lang="en-US" sz="1600" strike="noStrike" u="none">
              <a:solidFill>
                <a:srgbClr val="000000"/>
              </a:solidFill>
              <a:effectLst/>
              <a:uFillTx/>
              <a:latin typeface="Arial"/>
            </a:endParaRPr>
          </a:p>
        </p:txBody>
      </p:sp>
      <p:sp>
        <p:nvSpPr>
          <p:cNvPr id="47" name="Text 10"/>
          <p:cNvSpPr/>
          <p:nvPr/>
        </p:nvSpPr>
        <p:spPr>
          <a:xfrm>
            <a:off x="1554480" y="2587680"/>
            <a:ext cx="5714640" cy="4658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30" strike="noStrike" u="none">
                <a:solidFill>
                  <a:srgbClr val="132a33"/>
                </a:solidFill>
                <a:effectLst/>
                <a:uFillTx/>
                <a:latin typeface="Calibri"/>
                <a:ea typeface="Calibri"/>
              </a:rPr>
              <a:t>Udstillingsbesøgene er højere end i 2016, men 78 % af nettostigningen ligger i Hovedstaden. Stedbesøg uden for udstillingerne bar hovedparten af fremgangen i 2025.</a:t>
            </a:r>
            <a:endParaRPr b="0" lang="en-US" sz="1130" strike="noStrike" u="none">
              <a:solidFill>
                <a:srgbClr val="000000"/>
              </a:solidFill>
              <a:effectLst/>
              <a:uFillTx/>
              <a:latin typeface="Arial"/>
            </a:endParaRPr>
          </a:p>
        </p:txBody>
      </p:sp>
      <p:sp>
        <p:nvSpPr>
          <p:cNvPr id="48" name="Shape 11"/>
          <p:cNvSpPr/>
          <p:nvPr/>
        </p:nvSpPr>
        <p:spPr>
          <a:xfrm>
            <a:off x="722520" y="3300840"/>
            <a:ext cx="6876000" cy="1115280"/>
          </a:xfrm>
          <a:prstGeom prst="roundRect">
            <a:avLst>
              <a:gd name="adj" fmla="val 16667"/>
            </a:avLst>
          </a:prstGeom>
          <a:solidFill>
            <a:srgbClr val="eef3f0"/>
          </a:solidFill>
          <a:ln w="12700">
            <a:solidFill>
              <a:srgbClr val="eef3f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9" name="Text 12"/>
          <p:cNvSpPr/>
          <p:nvPr/>
        </p:nvSpPr>
        <p:spPr>
          <a:xfrm>
            <a:off x="941760" y="3483720"/>
            <a:ext cx="52092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740" strike="noStrike" u="none">
                <a:solidFill>
                  <a:srgbClr val="2f766e"/>
                </a:solidFill>
                <a:effectLst/>
                <a:uFillTx/>
                <a:latin typeface="Times New Roman"/>
                <a:ea typeface="Times New Roman"/>
              </a:rPr>
              <a:t>02</a:t>
            </a:r>
            <a:endParaRPr b="0" lang="en-US" sz="1740" strike="noStrike" u="none">
              <a:solidFill>
                <a:srgbClr val="000000"/>
              </a:solidFill>
              <a:effectLst/>
              <a:uFillTx/>
              <a:latin typeface="Arial"/>
            </a:endParaRPr>
          </a:p>
        </p:txBody>
      </p:sp>
      <p:sp>
        <p:nvSpPr>
          <p:cNvPr id="50" name="Text 13"/>
          <p:cNvSpPr/>
          <p:nvPr/>
        </p:nvSpPr>
        <p:spPr>
          <a:xfrm>
            <a:off x="1536120" y="3438000"/>
            <a:ext cx="571464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00" strike="noStrike" u="none">
                <a:solidFill>
                  <a:srgbClr val="123f48"/>
                </a:solidFill>
                <a:effectLst/>
                <a:uFillTx/>
                <a:latin typeface="Times New Roman"/>
                <a:ea typeface="Times New Roman"/>
              </a:rPr>
              <a:t>Undervisning driver fremgangen for børn og unge</a:t>
            </a:r>
            <a:endParaRPr b="0" lang="en-US" sz="1600" strike="noStrike" u="none">
              <a:solidFill>
                <a:srgbClr val="000000"/>
              </a:solidFill>
              <a:effectLst/>
              <a:uFillTx/>
              <a:latin typeface="Arial"/>
            </a:endParaRPr>
          </a:p>
        </p:txBody>
      </p:sp>
      <p:sp>
        <p:nvSpPr>
          <p:cNvPr id="51" name="Text 14"/>
          <p:cNvSpPr/>
          <p:nvPr/>
        </p:nvSpPr>
        <p:spPr>
          <a:xfrm>
            <a:off x="1554480" y="3858840"/>
            <a:ext cx="5714640" cy="4658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30" strike="noStrike" u="none">
                <a:solidFill>
                  <a:srgbClr val="132a33"/>
                </a:solidFill>
                <a:effectLst/>
                <a:uFillTx/>
                <a:latin typeface="Calibri"/>
                <a:ea typeface="Calibri"/>
              </a:rPr>
              <a:t>I 2025 steg undervisningsbesøg under 18 år med 158.230, mens de øvrige besøg faldt med 107.213. Organiseret museumsbrug og anden brug bevæger sig forskelligt.</a:t>
            </a:r>
            <a:endParaRPr b="0" lang="en-US" sz="1130" strike="noStrike" u="none">
              <a:solidFill>
                <a:srgbClr val="000000"/>
              </a:solidFill>
              <a:effectLst/>
              <a:uFillTx/>
              <a:latin typeface="Arial"/>
            </a:endParaRPr>
          </a:p>
        </p:txBody>
      </p:sp>
      <p:sp>
        <p:nvSpPr>
          <p:cNvPr id="52" name="Shape 15"/>
          <p:cNvSpPr/>
          <p:nvPr/>
        </p:nvSpPr>
        <p:spPr>
          <a:xfrm>
            <a:off x="722520" y="4572000"/>
            <a:ext cx="6876000" cy="1115280"/>
          </a:xfrm>
          <a:prstGeom prst="roundRect">
            <a:avLst>
              <a:gd name="adj" fmla="val 16667"/>
            </a:avLst>
          </a:prstGeom>
          <a:solidFill>
            <a:srgbClr val="e9f0ec"/>
          </a:solidFill>
          <a:ln w="12700">
            <a:solidFill>
              <a:srgbClr val="e9f0ec"/>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3" name="Text 16"/>
          <p:cNvSpPr/>
          <p:nvPr/>
        </p:nvSpPr>
        <p:spPr>
          <a:xfrm>
            <a:off x="941760" y="4754880"/>
            <a:ext cx="52092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740" strike="noStrike" u="none">
                <a:solidFill>
                  <a:srgbClr val="2f766e"/>
                </a:solidFill>
                <a:effectLst/>
                <a:uFillTx/>
                <a:latin typeface="Times New Roman"/>
                <a:ea typeface="Times New Roman"/>
              </a:rPr>
              <a:t>03</a:t>
            </a:r>
            <a:endParaRPr b="0" lang="en-US" sz="1740" strike="noStrike" u="none">
              <a:solidFill>
                <a:srgbClr val="000000"/>
              </a:solidFill>
              <a:effectLst/>
              <a:uFillTx/>
              <a:latin typeface="Arial"/>
            </a:endParaRPr>
          </a:p>
        </p:txBody>
      </p:sp>
      <p:sp>
        <p:nvSpPr>
          <p:cNvPr id="54" name="Text 17"/>
          <p:cNvSpPr/>
          <p:nvPr/>
        </p:nvSpPr>
        <p:spPr>
          <a:xfrm>
            <a:off x="1536120" y="4709160"/>
            <a:ext cx="571464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00" strike="noStrike" u="none">
                <a:solidFill>
                  <a:srgbClr val="123f48"/>
                </a:solidFill>
                <a:effectLst/>
                <a:uFillTx/>
                <a:latin typeface="Times New Roman"/>
                <a:ea typeface="Times New Roman"/>
              </a:rPr>
              <a:t>Høj tilfredshed – fortsat skæv deltagelse</a:t>
            </a:r>
            <a:endParaRPr b="0" lang="en-US" sz="1600" strike="noStrike" u="none">
              <a:solidFill>
                <a:srgbClr val="000000"/>
              </a:solidFill>
              <a:effectLst/>
              <a:uFillTx/>
              <a:latin typeface="Arial"/>
            </a:endParaRPr>
          </a:p>
        </p:txBody>
      </p:sp>
      <p:sp>
        <p:nvSpPr>
          <p:cNvPr id="55" name="Text 18"/>
          <p:cNvSpPr/>
          <p:nvPr/>
        </p:nvSpPr>
        <p:spPr>
          <a:xfrm>
            <a:off x="1554480" y="5129640"/>
            <a:ext cx="5714640" cy="4658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30" strike="noStrike" u="none">
                <a:solidFill>
                  <a:srgbClr val="132a33"/>
                </a:solidFill>
                <a:effectLst/>
                <a:uFillTx/>
                <a:latin typeface="Calibri"/>
                <a:ea typeface="Calibri"/>
              </a:rPr>
              <a:t>65 % af befolkningen (16+) havde været på museum. Deltagelsen varierer efter bopæl, og højtuddannede er overrepræsenterede blandt de adspurgte danske brugere.</a:t>
            </a:r>
            <a:endParaRPr b="0" lang="en-US" sz="1130" strike="noStrike" u="none">
              <a:solidFill>
                <a:srgbClr val="000000"/>
              </a:solidFill>
              <a:effectLst/>
              <a:uFillTx/>
              <a:latin typeface="Arial"/>
            </a:endParaRPr>
          </a:p>
        </p:txBody>
      </p:sp>
      <p:sp>
        <p:nvSpPr>
          <p:cNvPr id="56" name="Shape 19"/>
          <p:cNvSpPr/>
          <p:nvPr/>
        </p:nvSpPr>
        <p:spPr>
          <a:xfrm>
            <a:off x="7790400" y="1965960"/>
            <a:ext cx="360" cy="3913560"/>
          </a:xfrm>
          <a:prstGeom prst="line">
            <a:avLst/>
          </a:prstGeom>
          <a:ln w="13970">
            <a:solidFill>
              <a:srgbClr val="d5e0db"/>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57" name="Text 20"/>
          <p:cNvSpPr/>
          <p:nvPr/>
        </p:nvSpPr>
        <p:spPr>
          <a:xfrm>
            <a:off x="8119800" y="1974960"/>
            <a:ext cx="309960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10" strike="noStrike" u="none">
                <a:solidFill>
                  <a:srgbClr val="2f766e"/>
                </a:solidFill>
                <a:effectLst/>
                <a:uFillTx/>
                <a:latin typeface="Calibri"/>
                <a:ea typeface="Calibri"/>
              </a:rPr>
              <a:t>HVAD FORTÆLLER DET?</a:t>
            </a:r>
            <a:endParaRPr b="0" lang="en-US" sz="1010" strike="noStrike" u="none">
              <a:solidFill>
                <a:srgbClr val="000000"/>
              </a:solidFill>
              <a:effectLst/>
              <a:uFillTx/>
              <a:latin typeface="Arial"/>
            </a:endParaRPr>
          </a:p>
        </p:txBody>
      </p:sp>
      <p:sp>
        <p:nvSpPr>
          <p:cNvPr id="58" name="Text 21"/>
          <p:cNvSpPr/>
          <p:nvPr/>
        </p:nvSpPr>
        <p:spPr>
          <a:xfrm>
            <a:off x="8119800" y="2450520"/>
            <a:ext cx="3126960" cy="776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900" strike="noStrike" u="none">
                <a:solidFill>
                  <a:srgbClr val="123f48"/>
                </a:solidFill>
                <a:effectLst/>
                <a:uFillTx/>
                <a:latin typeface="Times New Roman"/>
                <a:ea typeface="Times New Roman"/>
              </a:rPr>
              <a:t>Museumsbesøg er ikke ét fænomen.</a:t>
            </a:r>
            <a:endParaRPr b="0" lang="en-US" sz="1900" strike="noStrike" u="none">
              <a:solidFill>
                <a:srgbClr val="000000"/>
              </a:solidFill>
              <a:effectLst/>
              <a:uFillTx/>
              <a:latin typeface="Arial"/>
            </a:endParaRPr>
          </a:p>
        </p:txBody>
      </p:sp>
      <p:sp>
        <p:nvSpPr>
          <p:cNvPr id="59" name="Text 22"/>
          <p:cNvSpPr/>
          <p:nvPr/>
        </p:nvSpPr>
        <p:spPr>
          <a:xfrm>
            <a:off x="8119800" y="3456360"/>
            <a:ext cx="3117600" cy="10238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340" strike="noStrike" u="none">
                <a:solidFill>
                  <a:srgbClr val="132a33"/>
                </a:solidFill>
                <a:effectLst/>
                <a:uFillTx/>
                <a:latin typeface="Calibri"/>
                <a:ea typeface="Calibri"/>
              </a:rPr>
              <a:t>Besøgsvolumen, organiseret undervisningsbrug og befolkningens deltagelse udvikler sig ikke nødvendigvis i samme retning.</a:t>
            </a:r>
            <a:endParaRPr b="0" lang="en-US" sz="1340" strike="noStrike" u="none">
              <a:solidFill>
                <a:srgbClr val="000000"/>
              </a:solidFill>
              <a:effectLst/>
              <a:uFillTx/>
              <a:latin typeface="Arial"/>
            </a:endParaRPr>
          </a:p>
        </p:txBody>
      </p:sp>
      <p:sp>
        <p:nvSpPr>
          <p:cNvPr id="60" name="Shape 23"/>
          <p:cNvSpPr/>
          <p:nvPr/>
        </p:nvSpPr>
        <p:spPr>
          <a:xfrm>
            <a:off x="8119800" y="4681440"/>
            <a:ext cx="309960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1" name="Text 24"/>
          <p:cNvSpPr/>
          <p:nvPr/>
        </p:nvSpPr>
        <p:spPr>
          <a:xfrm>
            <a:off x="8119800" y="4892040"/>
            <a:ext cx="3145320" cy="9871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10" strike="noStrike" u="none">
                <a:solidFill>
                  <a:srgbClr val="526970"/>
                </a:solidFill>
                <a:effectLst/>
                <a:uFillTx/>
                <a:latin typeface="Calibri"/>
                <a:ea typeface="Calibri"/>
              </a:rPr>
              <a:t>Nøglen er at læse resultaterne sammen – uden at forveksle besøgstal med bredde i deltagelsen.</a:t>
            </a:r>
            <a:endParaRPr b="0" lang="en-US" sz="121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62"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63"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AKTIVITET</a:t>
            </a:r>
            <a:endParaRPr b="0" lang="en-US" sz="939" strike="noStrike" u="none">
              <a:solidFill>
                <a:srgbClr val="000000"/>
              </a:solidFill>
              <a:effectLst/>
              <a:uFillTx/>
              <a:latin typeface="Arial"/>
            </a:endParaRPr>
          </a:p>
        </p:txBody>
      </p:sp>
      <p:sp>
        <p:nvSpPr>
          <p:cNvPr id="64"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Museernes samlede aktivitet rækker ud over udstillingerne</a:t>
            </a:r>
            <a:endParaRPr b="0" lang="en-US" sz="2800" strike="noStrike" u="none">
              <a:solidFill>
                <a:srgbClr val="000000"/>
              </a:solidFill>
              <a:effectLst/>
              <a:uFillTx/>
              <a:latin typeface="Arial"/>
            </a:endParaRPr>
          </a:p>
        </p:txBody>
      </p:sp>
      <p:sp>
        <p:nvSpPr>
          <p:cNvPr id="65"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2025 · alle museumstyper · registrerede besøg.</a:t>
            </a:r>
            <a:endParaRPr b="0" lang="en-US" sz="1250" strike="noStrike" u="none">
              <a:solidFill>
                <a:srgbClr val="000000"/>
              </a:solidFill>
              <a:effectLst/>
              <a:uFillTx/>
              <a:latin typeface="Arial"/>
            </a:endParaRPr>
          </a:p>
        </p:txBody>
      </p:sp>
      <p:sp>
        <p:nvSpPr>
          <p:cNvPr id="66"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7"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MUS1 og Nyt fra Danmarks Statistik, 1. juni 2026.</a:t>
            </a:r>
            <a:endParaRPr b="0" lang="en-US" sz="810" strike="noStrike" u="none">
              <a:solidFill>
                <a:srgbClr val="000000"/>
              </a:solidFill>
              <a:effectLst/>
              <a:uFillTx/>
              <a:latin typeface="Arial"/>
            </a:endParaRPr>
          </a:p>
        </p:txBody>
      </p:sp>
      <p:sp>
        <p:nvSpPr>
          <p:cNvPr id="68"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04</a:t>
            </a:r>
            <a:endParaRPr b="0" lang="en-US" sz="820" strike="noStrike" u="none">
              <a:solidFill>
                <a:srgbClr val="000000"/>
              </a:solidFill>
              <a:effectLst/>
              <a:uFillTx/>
              <a:latin typeface="Arial"/>
            </a:endParaRPr>
          </a:p>
        </p:txBody>
      </p:sp>
      <p:sp>
        <p:nvSpPr>
          <p:cNvPr id="69" name="Text 7"/>
          <p:cNvSpPr/>
          <p:nvPr/>
        </p:nvSpPr>
        <p:spPr>
          <a:xfrm>
            <a:off x="704160" y="2221920"/>
            <a:ext cx="3657240" cy="52992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ct val="100000"/>
              </a:lnSpc>
              <a:tabLst>
                <a:tab algn="l" pos="0"/>
              </a:tabLst>
            </a:pPr>
            <a:r>
              <a:rPr b="0" lang="en-US" sz="3900" strike="noStrike" u="none">
                <a:solidFill>
                  <a:srgbClr val="123f48"/>
                </a:solidFill>
                <a:effectLst/>
                <a:uFillTx/>
                <a:latin typeface="Times New Roman"/>
                <a:ea typeface="Times New Roman"/>
              </a:rPr>
              <a:t>21,22 mio.</a:t>
            </a:r>
            <a:endParaRPr b="0" lang="en-US" sz="3900" strike="noStrike" u="none">
              <a:solidFill>
                <a:srgbClr val="000000"/>
              </a:solidFill>
              <a:effectLst/>
              <a:uFillTx/>
              <a:latin typeface="Arial"/>
            </a:endParaRPr>
          </a:p>
        </p:txBody>
      </p:sp>
      <p:sp>
        <p:nvSpPr>
          <p:cNvPr id="70" name="Text 8"/>
          <p:cNvSpPr/>
          <p:nvPr/>
        </p:nvSpPr>
        <p:spPr>
          <a:xfrm>
            <a:off x="731520" y="2907720"/>
            <a:ext cx="4205880" cy="292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400" strike="noStrike" u="none">
                <a:solidFill>
                  <a:srgbClr val="526970"/>
                </a:solidFill>
                <a:effectLst/>
                <a:uFillTx/>
                <a:latin typeface="Calibri"/>
                <a:ea typeface="Calibri"/>
              </a:rPr>
              <a:t>samlede stedbesøg</a:t>
            </a:r>
            <a:endParaRPr b="0" lang="en-US" sz="1400" strike="noStrike" u="none">
              <a:solidFill>
                <a:srgbClr val="000000"/>
              </a:solidFill>
              <a:effectLst/>
              <a:uFillTx/>
              <a:latin typeface="Arial"/>
            </a:endParaRPr>
          </a:p>
        </p:txBody>
      </p:sp>
      <p:sp>
        <p:nvSpPr>
          <p:cNvPr id="71" name="Shape 9"/>
          <p:cNvSpPr/>
          <p:nvPr/>
        </p:nvSpPr>
        <p:spPr>
          <a:xfrm>
            <a:off x="749880" y="3776400"/>
            <a:ext cx="6647400" cy="529920"/>
          </a:xfrm>
          <a:prstGeom prst="rect">
            <a:avLst/>
          </a:prstGeom>
          <a:solidFill>
            <a:srgbClr val="dce7e2"/>
          </a:solidFill>
          <a:ln w="12700">
            <a:solidFill>
              <a:srgbClr val="dce7e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2" name="Shape 10"/>
          <p:cNvSpPr/>
          <p:nvPr/>
        </p:nvSpPr>
        <p:spPr>
          <a:xfrm>
            <a:off x="749880" y="3776400"/>
            <a:ext cx="5508360" cy="5299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73" name="Text 11"/>
          <p:cNvSpPr/>
          <p:nvPr/>
        </p:nvSpPr>
        <p:spPr>
          <a:xfrm>
            <a:off x="786240" y="4389120"/>
            <a:ext cx="3794400" cy="3196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60" strike="noStrike" u="none">
                <a:solidFill>
                  <a:srgbClr val="2f766e"/>
                </a:solidFill>
                <a:effectLst/>
                <a:uFillTx/>
                <a:latin typeface="Calibri"/>
                <a:ea typeface="Calibri"/>
              </a:rPr>
              <a:t>17,58 mio. udstillingsbesøg</a:t>
            </a:r>
            <a:endParaRPr b="0" lang="en-US" sz="1360" strike="noStrike" u="none">
              <a:solidFill>
                <a:srgbClr val="000000"/>
              </a:solidFill>
              <a:effectLst/>
              <a:uFillTx/>
              <a:latin typeface="Arial"/>
            </a:endParaRPr>
          </a:p>
        </p:txBody>
      </p:sp>
      <p:sp>
        <p:nvSpPr>
          <p:cNvPr id="74" name="Text 12"/>
          <p:cNvSpPr/>
          <p:nvPr/>
        </p:nvSpPr>
        <p:spPr>
          <a:xfrm>
            <a:off x="4425840" y="4389120"/>
            <a:ext cx="2980440" cy="3196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280" strike="noStrike" u="none">
                <a:solidFill>
                  <a:srgbClr val="526970"/>
                </a:solidFill>
                <a:effectLst/>
                <a:uFillTx/>
                <a:latin typeface="Calibri"/>
                <a:ea typeface="Calibri"/>
              </a:rPr>
              <a:t>3,64 mio. øvrige stedbesøg</a:t>
            </a:r>
            <a:endParaRPr b="0" lang="en-US" sz="1280" strike="noStrike" u="none">
              <a:solidFill>
                <a:srgbClr val="000000"/>
              </a:solidFill>
              <a:effectLst/>
              <a:uFillTx/>
              <a:latin typeface="Arial"/>
            </a:endParaRPr>
          </a:p>
        </p:txBody>
      </p:sp>
      <p:sp>
        <p:nvSpPr>
          <p:cNvPr id="75" name="Shape 13"/>
          <p:cNvSpPr/>
          <p:nvPr/>
        </p:nvSpPr>
        <p:spPr>
          <a:xfrm>
            <a:off x="749880" y="5083920"/>
            <a:ext cx="6656400" cy="621360"/>
          </a:xfrm>
          <a:prstGeom prst="roundRect">
            <a:avLst>
              <a:gd name="adj" fmla="val 16667"/>
            </a:avLst>
          </a:prstGeom>
          <a:solidFill>
            <a:srgbClr val="eef3f0"/>
          </a:solidFill>
          <a:ln w="12700">
            <a:solidFill>
              <a:srgbClr val="eef3f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6" name="Text 14"/>
          <p:cNvSpPr/>
          <p:nvPr/>
        </p:nvSpPr>
        <p:spPr>
          <a:xfrm>
            <a:off x="932760" y="5239440"/>
            <a:ext cx="162720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00" strike="noStrike" u="none">
                <a:solidFill>
                  <a:srgbClr val="2f766e"/>
                </a:solidFill>
                <a:effectLst/>
                <a:uFillTx/>
                <a:latin typeface="Calibri"/>
                <a:ea typeface="Calibri"/>
              </a:rPr>
              <a:t>Forskellen</a:t>
            </a:r>
            <a:endParaRPr b="0" lang="en-US" sz="1000" strike="noStrike" u="none">
              <a:solidFill>
                <a:srgbClr val="000000"/>
              </a:solidFill>
              <a:effectLst/>
              <a:uFillTx/>
              <a:latin typeface="Arial"/>
            </a:endParaRPr>
          </a:p>
        </p:txBody>
      </p:sp>
      <p:sp>
        <p:nvSpPr>
          <p:cNvPr id="77" name="Text 15"/>
          <p:cNvSpPr/>
          <p:nvPr/>
        </p:nvSpPr>
        <p:spPr>
          <a:xfrm>
            <a:off x="2569320" y="5212080"/>
            <a:ext cx="4617360" cy="4111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10" strike="noStrike" u="none">
                <a:solidFill>
                  <a:srgbClr val="132a33"/>
                </a:solidFill>
                <a:effectLst/>
                <a:uFillTx/>
                <a:latin typeface="Calibri"/>
                <a:ea typeface="Calibri"/>
              </a:rPr>
              <a:t>17,1 % af alle stedbesøg i 2025 var ikke registreret som udstillingsbesøg.</a:t>
            </a:r>
            <a:endParaRPr b="0" lang="en-US" sz="1110" strike="noStrike" u="none">
              <a:solidFill>
                <a:srgbClr val="000000"/>
              </a:solidFill>
              <a:effectLst/>
              <a:uFillTx/>
              <a:latin typeface="Arial"/>
            </a:endParaRPr>
          </a:p>
        </p:txBody>
      </p:sp>
      <p:sp>
        <p:nvSpPr>
          <p:cNvPr id="78" name="Shape 16"/>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79" name="Text 17"/>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80" name="Text 18"/>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Museerne bruges til mere end udstillinger</a:t>
            </a:r>
            <a:endParaRPr b="0" lang="en-US" sz="1660" strike="noStrike" u="none">
              <a:solidFill>
                <a:srgbClr val="000000"/>
              </a:solidFill>
              <a:effectLst/>
              <a:uFillTx/>
              <a:latin typeface="Arial"/>
            </a:endParaRPr>
          </a:p>
        </p:txBody>
      </p:sp>
      <p:sp>
        <p:nvSpPr>
          <p:cNvPr id="81" name="Text 19"/>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Af de 21,22 mio. stedbesøg i 2025 blev 17,58 mio. registreret som udstillingsbesøg. Resten viser, at museernes samlede aktivitet også omfatter andre måder at bruge stedet på.</a:t>
            </a:r>
            <a:endParaRPr b="0" lang="en-US" sz="1200" strike="noStrike" u="none">
              <a:solidFill>
                <a:srgbClr val="000000"/>
              </a:solidFill>
              <a:effectLst/>
              <a:uFillTx/>
              <a:latin typeface="Arial"/>
            </a:endParaRPr>
          </a:p>
        </p:txBody>
      </p:sp>
      <p:sp>
        <p:nvSpPr>
          <p:cNvPr id="82" name="Shape 20"/>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83" name="Text 21"/>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Betydning for analysen</a:t>
            </a:r>
            <a:endParaRPr b="0" lang="en-US" sz="1280" strike="noStrike" u="none">
              <a:solidFill>
                <a:srgbClr val="000000"/>
              </a:solidFill>
              <a:effectLst/>
              <a:uFillTx/>
              <a:latin typeface="Arial"/>
            </a:endParaRPr>
          </a:p>
        </p:txBody>
      </p:sp>
      <p:sp>
        <p:nvSpPr>
          <p:cNvPr id="84" name="Text 22"/>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Udstillingsbesøg følger selve udstillingsfunktionen. Stedbesøg giver et bredere billede af museerne som oplevelses- og aktivitetssteder. De to tal belyser forskellige sider af udviklingen.</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85"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86"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AKTIVITET</a:t>
            </a:r>
            <a:endParaRPr b="0" lang="en-US" sz="939" strike="noStrike" u="none">
              <a:solidFill>
                <a:srgbClr val="000000"/>
              </a:solidFill>
              <a:effectLst/>
              <a:uFillTx/>
              <a:latin typeface="Arial"/>
            </a:endParaRPr>
          </a:p>
        </p:txBody>
      </p:sp>
      <p:sp>
        <p:nvSpPr>
          <p:cNvPr id="87"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Fremgangen i 2025 var især besøg uden for udstillingerne</a:t>
            </a:r>
            <a:endParaRPr b="0" lang="en-US" sz="2800" strike="noStrike" u="none">
              <a:solidFill>
                <a:srgbClr val="000000"/>
              </a:solidFill>
              <a:effectLst/>
              <a:uFillTx/>
              <a:latin typeface="Arial"/>
            </a:endParaRPr>
          </a:p>
        </p:txBody>
      </p:sp>
      <p:sp>
        <p:nvSpPr>
          <p:cNvPr id="88"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Danmarks Statistik sammenligner registrerede besøg på museumssteder 2024 og 2025.</a:t>
            </a:r>
            <a:endParaRPr b="0" lang="en-US" sz="1250" strike="noStrike" u="none">
              <a:solidFill>
                <a:srgbClr val="000000"/>
              </a:solidFill>
              <a:effectLst/>
              <a:uFillTx/>
              <a:latin typeface="Arial"/>
            </a:endParaRPr>
          </a:p>
        </p:txBody>
      </p:sp>
      <p:sp>
        <p:nvSpPr>
          <p:cNvPr id="89"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90"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Museer 2025, Nyt fra Danmarks Statistik 1. juni 2026. Afrundede tal.</a:t>
            </a:r>
            <a:endParaRPr b="0" lang="en-US" sz="810" strike="noStrike" u="none">
              <a:solidFill>
                <a:srgbClr val="000000"/>
              </a:solidFill>
              <a:effectLst/>
              <a:uFillTx/>
              <a:latin typeface="Arial"/>
            </a:endParaRPr>
          </a:p>
        </p:txBody>
      </p:sp>
      <p:sp>
        <p:nvSpPr>
          <p:cNvPr id="91"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05</a:t>
            </a:r>
            <a:endParaRPr b="0" lang="en-US" sz="820" strike="noStrike" u="none">
              <a:solidFill>
                <a:srgbClr val="000000"/>
              </a:solidFill>
              <a:effectLst/>
              <a:uFillTx/>
              <a:latin typeface="Arial"/>
            </a:endParaRPr>
          </a:p>
        </p:txBody>
      </p:sp>
      <p:sp>
        <p:nvSpPr>
          <p:cNvPr id="92" name="Text 7"/>
          <p:cNvSpPr/>
          <p:nvPr/>
        </p:nvSpPr>
        <p:spPr>
          <a:xfrm>
            <a:off x="731520" y="2103120"/>
            <a:ext cx="626328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00" strike="noStrike" u="none">
                <a:solidFill>
                  <a:srgbClr val="526970"/>
                </a:solidFill>
                <a:effectLst/>
                <a:uFillTx/>
                <a:latin typeface="Calibri"/>
                <a:ea typeface="Calibri"/>
              </a:rPr>
              <a:t>Ændring i besøg 2024–2025</a:t>
            </a:r>
            <a:endParaRPr b="0" lang="en-US" sz="1300" strike="noStrike" u="none">
              <a:solidFill>
                <a:srgbClr val="000000"/>
              </a:solidFill>
              <a:effectLst/>
              <a:uFillTx/>
              <a:latin typeface="Arial"/>
            </a:endParaRPr>
          </a:p>
        </p:txBody>
      </p:sp>
      <p:sp>
        <p:nvSpPr>
          <p:cNvPr id="93" name="Shape 8"/>
          <p:cNvSpPr/>
          <p:nvPr/>
        </p:nvSpPr>
        <p:spPr>
          <a:xfrm>
            <a:off x="1051560" y="3063240"/>
            <a:ext cx="5696280" cy="502560"/>
          </a:xfrm>
          <a:prstGeom prst="rect">
            <a:avLst/>
          </a:prstGeom>
          <a:solidFill>
            <a:srgbClr val="eef3f0"/>
          </a:solidFill>
          <a:ln w="12700">
            <a:solidFill>
              <a:srgbClr val="eef3f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94" name="Shape 9"/>
          <p:cNvSpPr/>
          <p:nvPr/>
        </p:nvSpPr>
        <p:spPr>
          <a:xfrm>
            <a:off x="1051560" y="3063240"/>
            <a:ext cx="4882680" cy="50256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95" name="Shape 10"/>
          <p:cNvSpPr/>
          <p:nvPr/>
        </p:nvSpPr>
        <p:spPr>
          <a:xfrm>
            <a:off x="5934600" y="3063240"/>
            <a:ext cx="813600" cy="50256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96" name="Text 11"/>
          <p:cNvSpPr/>
          <p:nvPr/>
        </p:nvSpPr>
        <p:spPr>
          <a:xfrm>
            <a:off x="1143000" y="3740040"/>
            <a:ext cx="2514240" cy="4201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400" strike="noStrike" u="none">
                <a:solidFill>
                  <a:srgbClr val="2f766e"/>
                </a:solidFill>
                <a:effectLst/>
                <a:uFillTx/>
                <a:latin typeface="Times New Roman"/>
                <a:ea typeface="Times New Roman"/>
              </a:rPr>
              <a:t>ca. 600.000</a:t>
            </a:r>
            <a:endParaRPr b="0" lang="en-US" sz="2400" strike="noStrike" u="none">
              <a:solidFill>
                <a:srgbClr val="000000"/>
              </a:solidFill>
              <a:effectLst/>
              <a:uFillTx/>
              <a:latin typeface="Arial"/>
            </a:endParaRPr>
          </a:p>
        </p:txBody>
      </p:sp>
      <p:sp>
        <p:nvSpPr>
          <p:cNvPr id="97" name="Text 12"/>
          <p:cNvSpPr/>
          <p:nvPr/>
        </p:nvSpPr>
        <p:spPr>
          <a:xfrm>
            <a:off x="1143000" y="4251960"/>
            <a:ext cx="278856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20" strike="noStrike" u="none">
                <a:solidFill>
                  <a:srgbClr val="526970"/>
                </a:solidFill>
                <a:effectLst/>
                <a:uFillTx/>
                <a:latin typeface="Calibri"/>
                <a:ea typeface="Calibri"/>
              </a:rPr>
              <a:t>øvrige stedbesøg</a:t>
            </a:r>
            <a:endParaRPr b="0" lang="en-US" sz="1120" strike="noStrike" u="none">
              <a:solidFill>
                <a:srgbClr val="000000"/>
              </a:solidFill>
              <a:effectLst/>
              <a:uFillTx/>
              <a:latin typeface="Arial"/>
            </a:endParaRPr>
          </a:p>
        </p:txBody>
      </p:sp>
      <p:sp>
        <p:nvSpPr>
          <p:cNvPr id="98" name="Text 13"/>
          <p:cNvSpPr/>
          <p:nvPr/>
        </p:nvSpPr>
        <p:spPr>
          <a:xfrm>
            <a:off x="4151520" y="3740040"/>
            <a:ext cx="2450160" cy="4201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400" strike="noStrike" u="none">
                <a:solidFill>
                  <a:srgbClr val="123f48"/>
                </a:solidFill>
                <a:effectLst/>
                <a:uFillTx/>
                <a:latin typeface="Times New Roman"/>
                <a:ea typeface="Times New Roman"/>
              </a:rPr>
              <a:t>ca. 100.000</a:t>
            </a:r>
            <a:endParaRPr b="0" lang="en-US" sz="2400" strike="noStrike" u="none">
              <a:solidFill>
                <a:srgbClr val="000000"/>
              </a:solidFill>
              <a:effectLst/>
              <a:uFillTx/>
              <a:latin typeface="Arial"/>
            </a:endParaRPr>
          </a:p>
        </p:txBody>
      </p:sp>
      <p:sp>
        <p:nvSpPr>
          <p:cNvPr id="99" name="Text 14"/>
          <p:cNvSpPr/>
          <p:nvPr/>
        </p:nvSpPr>
        <p:spPr>
          <a:xfrm>
            <a:off x="4151520" y="4251960"/>
            <a:ext cx="242280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20" strike="noStrike" u="none">
                <a:solidFill>
                  <a:srgbClr val="526970"/>
                </a:solidFill>
                <a:effectLst/>
                <a:uFillTx/>
                <a:latin typeface="Calibri"/>
                <a:ea typeface="Calibri"/>
              </a:rPr>
              <a:t>udstillingsbesøg</a:t>
            </a:r>
            <a:endParaRPr b="0" lang="en-US" sz="1120" strike="noStrike" u="none">
              <a:solidFill>
                <a:srgbClr val="000000"/>
              </a:solidFill>
              <a:effectLst/>
              <a:uFillTx/>
              <a:latin typeface="Arial"/>
            </a:endParaRPr>
          </a:p>
        </p:txBody>
      </p:sp>
      <p:sp>
        <p:nvSpPr>
          <p:cNvPr id="100" name="Text 15"/>
          <p:cNvSpPr/>
          <p:nvPr/>
        </p:nvSpPr>
        <p:spPr>
          <a:xfrm>
            <a:off x="1014840" y="5001840"/>
            <a:ext cx="6053040" cy="4201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40" strike="noStrike" u="none">
                <a:solidFill>
                  <a:srgbClr val="132a33"/>
                </a:solidFill>
                <a:effectLst/>
                <a:uFillTx/>
                <a:latin typeface="Calibri"/>
                <a:ea typeface="Calibri"/>
              </a:rPr>
              <a:t>Samlet nettofremgang: ca. 700.000 stedbesøg</a:t>
            </a:r>
            <a:endParaRPr b="0" lang="en-US" sz="1340" strike="noStrike" u="none">
              <a:solidFill>
                <a:srgbClr val="000000"/>
              </a:solidFill>
              <a:effectLst/>
              <a:uFillTx/>
              <a:latin typeface="Arial"/>
            </a:endParaRPr>
          </a:p>
        </p:txBody>
      </p:sp>
      <p:sp>
        <p:nvSpPr>
          <p:cNvPr id="101" name="Shape 16"/>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02" name="Text 17"/>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103" name="Text 18"/>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Væksten skifter karakter</a:t>
            </a:r>
            <a:endParaRPr b="0" lang="en-US" sz="1660" strike="noStrike" u="none">
              <a:solidFill>
                <a:srgbClr val="000000"/>
              </a:solidFill>
              <a:effectLst/>
              <a:uFillTx/>
              <a:latin typeface="Arial"/>
            </a:endParaRPr>
          </a:p>
        </p:txBody>
      </p:sp>
      <p:sp>
        <p:nvSpPr>
          <p:cNvPr id="104" name="Text 19"/>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Omkring 600.000 af de cirka 700.000 ekstra stedbesøg fra 2024 til 2025 lå uden for udstillingerne. Fremgangen i det brede aktivitetsmål var dermed langt større end i udstillingsbesøgene.</a:t>
            </a:r>
            <a:endParaRPr b="0" lang="en-US" sz="1200" strike="noStrike" u="none">
              <a:solidFill>
                <a:srgbClr val="000000"/>
              </a:solidFill>
              <a:effectLst/>
              <a:uFillTx/>
              <a:latin typeface="Arial"/>
            </a:endParaRPr>
          </a:p>
        </p:txBody>
      </p:sp>
      <p:sp>
        <p:nvSpPr>
          <p:cNvPr id="105" name="Shape 20"/>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06" name="Text 21"/>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Hvad kan ligge bag?</a:t>
            </a:r>
            <a:endParaRPr b="0" lang="en-US" sz="1280" strike="noStrike" u="none">
              <a:solidFill>
                <a:srgbClr val="000000"/>
              </a:solidFill>
              <a:effectLst/>
              <a:uFillTx/>
              <a:latin typeface="Arial"/>
            </a:endParaRPr>
          </a:p>
        </p:txBody>
      </p:sp>
      <p:sp>
        <p:nvSpPr>
          <p:cNvPr id="107" name="Text 22"/>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Arrangementer og brug af museumsstedernes øvrige tilbud kan bidrage, men fordelingen mellem aktiviteter er ikke vist her. Stigningen bør undersøges institutionsvist frem for at tolkes som udstillingsvækst.</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108"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109"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MUSEUMSLANDSKAB</a:t>
            </a:r>
            <a:endParaRPr b="0" lang="en-US" sz="939" strike="noStrike" u="none">
              <a:solidFill>
                <a:srgbClr val="000000"/>
              </a:solidFill>
              <a:effectLst/>
              <a:uFillTx/>
              <a:latin typeface="Arial"/>
            </a:endParaRPr>
          </a:p>
        </p:txBody>
      </p:sp>
      <p:sp>
        <p:nvSpPr>
          <p:cNvPr id="110"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Kunstmuseer tiltrækker relativt flere besøg end deres andel af steder</a:t>
            </a:r>
            <a:endParaRPr b="0" lang="en-US" sz="2800" strike="noStrike" u="none">
              <a:solidFill>
                <a:srgbClr val="000000"/>
              </a:solidFill>
              <a:effectLst/>
              <a:uFillTx/>
              <a:latin typeface="Arial"/>
            </a:endParaRPr>
          </a:p>
        </p:txBody>
      </p:sp>
      <p:sp>
        <p:nvSpPr>
          <p:cNvPr id="111"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Alle museumstyper, 2025. Sammenstilling af andel besøgssteder og andel udstillingsbesøg.</a:t>
            </a:r>
            <a:endParaRPr b="0" lang="en-US" sz="1250" strike="noStrike" u="none">
              <a:solidFill>
                <a:srgbClr val="000000"/>
              </a:solidFill>
              <a:effectLst/>
              <a:uFillTx/>
              <a:latin typeface="Arial"/>
            </a:endParaRPr>
          </a:p>
        </p:txBody>
      </p:sp>
      <p:sp>
        <p:nvSpPr>
          <p:cNvPr id="112"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13"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Museer 2025, opgjort efter museumskategori; afrundede niveauer.</a:t>
            </a:r>
            <a:endParaRPr b="0" lang="en-US" sz="810" strike="noStrike" u="none">
              <a:solidFill>
                <a:srgbClr val="000000"/>
              </a:solidFill>
              <a:effectLst/>
              <a:uFillTx/>
              <a:latin typeface="Arial"/>
            </a:endParaRPr>
          </a:p>
        </p:txBody>
      </p:sp>
      <p:sp>
        <p:nvSpPr>
          <p:cNvPr id="114"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06</a:t>
            </a:r>
            <a:endParaRPr b="0" lang="en-US" sz="820" strike="noStrike" u="none">
              <a:solidFill>
                <a:srgbClr val="000000"/>
              </a:solidFill>
              <a:effectLst/>
              <a:uFillTx/>
              <a:latin typeface="Arial"/>
            </a:endParaRPr>
          </a:p>
        </p:txBody>
      </p:sp>
      <p:sp>
        <p:nvSpPr>
          <p:cNvPr id="115" name="Text 7"/>
          <p:cNvSpPr/>
          <p:nvPr/>
        </p:nvSpPr>
        <p:spPr>
          <a:xfrm>
            <a:off x="685800" y="2331720"/>
            <a:ext cx="1828440" cy="237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Kulturhistorie</a:t>
            </a:r>
            <a:endParaRPr b="0" lang="en-US" sz="1140" strike="noStrike" u="none">
              <a:solidFill>
                <a:srgbClr val="000000"/>
              </a:solidFill>
              <a:effectLst/>
              <a:uFillTx/>
              <a:latin typeface="Arial"/>
            </a:endParaRPr>
          </a:p>
        </p:txBody>
      </p:sp>
      <p:sp>
        <p:nvSpPr>
          <p:cNvPr id="116" name="Shape 8"/>
          <p:cNvSpPr/>
          <p:nvPr/>
        </p:nvSpPr>
        <p:spPr>
          <a:xfrm>
            <a:off x="2505600" y="2322720"/>
            <a:ext cx="3831120" cy="1735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17" name="Shape 9"/>
          <p:cNvSpPr/>
          <p:nvPr/>
        </p:nvSpPr>
        <p:spPr>
          <a:xfrm>
            <a:off x="2505600" y="2322720"/>
            <a:ext cx="2835000" cy="1735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18" name="Shape 10"/>
          <p:cNvSpPr/>
          <p:nvPr/>
        </p:nvSpPr>
        <p:spPr>
          <a:xfrm>
            <a:off x="2505600" y="2551320"/>
            <a:ext cx="2183400" cy="1735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19" name="Text 11"/>
          <p:cNvSpPr/>
          <p:nvPr/>
        </p:nvSpPr>
        <p:spPr>
          <a:xfrm>
            <a:off x="6419160" y="2277000"/>
            <a:ext cx="6123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60" strike="noStrike" u="none">
                <a:solidFill>
                  <a:srgbClr val="526970"/>
                </a:solidFill>
                <a:effectLst/>
                <a:uFillTx/>
                <a:latin typeface="Calibri"/>
                <a:ea typeface="Calibri"/>
              </a:rPr>
              <a:t>74 %</a:t>
            </a:r>
            <a:endParaRPr b="0" lang="en-US" sz="1060" strike="noStrike" u="none">
              <a:solidFill>
                <a:srgbClr val="000000"/>
              </a:solidFill>
              <a:effectLst/>
              <a:uFillTx/>
              <a:latin typeface="Arial"/>
            </a:endParaRPr>
          </a:p>
        </p:txBody>
      </p:sp>
      <p:sp>
        <p:nvSpPr>
          <p:cNvPr id="120" name="Text 12"/>
          <p:cNvSpPr/>
          <p:nvPr/>
        </p:nvSpPr>
        <p:spPr>
          <a:xfrm>
            <a:off x="6419160" y="2514600"/>
            <a:ext cx="612360" cy="228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30" strike="noStrike" u="none">
                <a:solidFill>
                  <a:srgbClr val="2f766e"/>
                </a:solidFill>
                <a:effectLst/>
                <a:uFillTx/>
                <a:latin typeface="Calibri"/>
                <a:ea typeface="Calibri"/>
              </a:rPr>
              <a:t>ca. 57 %</a:t>
            </a:r>
            <a:endParaRPr b="0" lang="en-US" sz="1030" strike="noStrike" u="none">
              <a:solidFill>
                <a:srgbClr val="000000"/>
              </a:solidFill>
              <a:effectLst/>
              <a:uFillTx/>
              <a:latin typeface="Arial"/>
            </a:endParaRPr>
          </a:p>
        </p:txBody>
      </p:sp>
      <p:sp>
        <p:nvSpPr>
          <p:cNvPr id="121" name="Text 13"/>
          <p:cNvSpPr/>
          <p:nvPr/>
        </p:nvSpPr>
        <p:spPr>
          <a:xfrm>
            <a:off x="685800" y="3035880"/>
            <a:ext cx="1828440" cy="237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Kunst</a:t>
            </a:r>
            <a:endParaRPr b="0" lang="en-US" sz="1140" strike="noStrike" u="none">
              <a:solidFill>
                <a:srgbClr val="000000"/>
              </a:solidFill>
              <a:effectLst/>
              <a:uFillTx/>
              <a:latin typeface="Arial"/>
            </a:endParaRPr>
          </a:p>
        </p:txBody>
      </p:sp>
      <p:sp>
        <p:nvSpPr>
          <p:cNvPr id="122" name="Shape 14"/>
          <p:cNvSpPr/>
          <p:nvPr/>
        </p:nvSpPr>
        <p:spPr>
          <a:xfrm>
            <a:off x="2505600" y="3026520"/>
            <a:ext cx="3831120" cy="1735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23" name="Shape 15"/>
          <p:cNvSpPr/>
          <p:nvPr/>
        </p:nvSpPr>
        <p:spPr>
          <a:xfrm>
            <a:off x="2505600" y="3026520"/>
            <a:ext cx="612720" cy="1735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24" name="Shape 16"/>
          <p:cNvSpPr/>
          <p:nvPr/>
        </p:nvSpPr>
        <p:spPr>
          <a:xfrm>
            <a:off x="2505600" y="3255120"/>
            <a:ext cx="995760" cy="1735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25" name="Text 17"/>
          <p:cNvSpPr/>
          <p:nvPr/>
        </p:nvSpPr>
        <p:spPr>
          <a:xfrm>
            <a:off x="6419160" y="2980800"/>
            <a:ext cx="6123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60" strike="noStrike" u="none">
                <a:solidFill>
                  <a:srgbClr val="526970"/>
                </a:solidFill>
                <a:effectLst/>
                <a:uFillTx/>
                <a:latin typeface="Calibri"/>
                <a:ea typeface="Calibri"/>
              </a:rPr>
              <a:t>16 %</a:t>
            </a:r>
            <a:endParaRPr b="0" lang="en-US" sz="1060" strike="noStrike" u="none">
              <a:solidFill>
                <a:srgbClr val="000000"/>
              </a:solidFill>
              <a:effectLst/>
              <a:uFillTx/>
              <a:latin typeface="Arial"/>
            </a:endParaRPr>
          </a:p>
        </p:txBody>
      </p:sp>
      <p:sp>
        <p:nvSpPr>
          <p:cNvPr id="126" name="Text 18"/>
          <p:cNvSpPr/>
          <p:nvPr/>
        </p:nvSpPr>
        <p:spPr>
          <a:xfrm>
            <a:off x="6419160" y="3218760"/>
            <a:ext cx="612360" cy="228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30" strike="noStrike" u="none">
                <a:solidFill>
                  <a:srgbClr val="2f766e"/>
                </a:solidFill>
                <a:effectLst/>
                <a:uFillTx/>
                <a:latin typeface="Calibri"/>
                <a:ea typeface="Calibri"/>
              </a:rPr>
              <a:t>ca. 26 %</a:t>
            </a:r>
            <a:endParaRPr b="0" lang="en-US" sz="1030" strike="noStrike" u="none">
              <a:solidFill>
                <a:srgbClr val="000000"/>
              </a:solidFill>
              <a:effectLst/>
              <a:uFillTx/>
              <a:latin typeface="Arial"/>
            </a:endParaRPr>
          </a:p>
        </p:txBody>
      </p:sp>
      <p:sp>
        <p:nvSpPr>
          <p:cNvPr id="127" name="Text 19"/>
          <p:cNvSpPr/>
          <p:nvPr/>
        </p:nvSpPr>
        <p:spPr>
          <a:xfrm>
            <a:off x="685800" y="3740040"/>
            <a:ext cx="1828440" cy="237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Naturhistorie</a:t>
            </a:r>
            <a:endParaRPr b="0" lang="en-US" sz="1140" strike="noStrike" u="none">
              <a:solidFill>
                <a:srgbClr val="000000"/>
              </a:solidFill>
              <a:effectLst/>
              <a:uFillTx/>
              <a:latin typeface="Arial"/>
            </a:endParaRPr>
          </a:p>
        </p:txBody>
      </p:sp>
      <p:sp>
        <p:nvSpPr>
          <p:cNvPr id="128" name="Shape 20"/>
          <p:cNvSpPr/>
          <p:nvPr/>
        </p:nvSpPr>
        <p:spPr>
          <a:xfrm>
            <a:off x="2505600" y="3730680"/>
            <a:ext cx="3831120" cy="1735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29" name="Shape 21"/>
          <p:cNvSpPr/>
          <p:nvPr/>
        </p:nvSpPr>
        <p:spPr>
          <a:xfrm>
            <a:off x="2505600" y="3730680"/>
            <a:ext cx="76320" cy="1735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30" name="Shape 22"/>
          <p:cNvSpPr/>
          <p:nvPr/>
        </p:nvSpPr>
        <p:spPr>
          <a:xfrm>
            <a:off x="2505600" y="3959280"/>
            <a:ext cx="114480" cy="1735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1" name="Text 23"/>
          <p:cNvSpPr/>
          <p:nvPr/>
        </p:nvSpPr>
        <p:spPr>
          <a:xfrm>
            <a:off x="6419160" y="3684960"/>
            <a:ext cx="6123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60" strike="noStrike" u="none">
                <a:solidFill>
                  <a:srgbClr val="526970"/>
                </a:solidFill>
                <a:effectLst/>
                <a:uFillTx/>
                <a:latin typeface="Calibri"/>
                <a:ea typeface="Calibri"/>
              </a:rPr>
              <a:t>2 %</a:t>
            </a:r>
            <a:endParaRPr b="0" lang="en-US" sz="1060" strike="noStrike" u="none">
              <a:solidFill>
                <a:srgbClr val="000000"/>
              </a:solidFill>
              <a:effectLst/>
              <a:uFillTx/>
              <a:latin typeface="Arial"/>
            </a:endParaRPr>
          </a:p>
        </p:txBody>
      </p:sp>
      <p:sp>
        <p:nvSpPr>
          <p:cNvPr id="132" name="Text 24"/>
          <p:cNvSpPr/>
          <p:nvPr/>
        </p:nvSpPr>
        <p:spPr>
          <a:xfrm>
            <a:off x="6419160" y="3922920"/>
            <a:ext cx="612360" cy="228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30" strike="noStrike" u="none">
                <a:solidFill>
                  <a:srgbClr val="2f766e"/>
                </a:solidFill>
                <a:effectLst/>
                <a:uFillTx/>
                <a:latin typeface="Calibri"/>
                <a:ea typeface="Calibri"/>
              </a:rPr>
              <a:t>ca. 3 %</a:t>
            </a:r>
            <a:endParaRPr b="0" lang="en-US" sz="1030" strike="noStrike" u="none">
              <a:solidFill>
                <a:srgbClr val="000000"/>
              </a:solidFill>
              <a:effectLst/>
              <a:uFillTx/>
              <a:latin typeface="Arial"/>
            </a:endParaRPr>
          </a:p>
        </p:txBody>
      </p:sp>
      <p:sp>
        <p:nvSpPr>
          <p:cNvPr id="133" name="Text 25"/>
          <p:cNvSpPr/>
          <p:nvPr/>
        </p:nvSpPr>
        <p:spPr>
          <a:xfrm>
            <a:off x="685800" y="4443840"/>
            <a:ext cx="1828440" cy="237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Museumslignende</a:t>
            </a:r>
            <a:endParaRPr b="0" lang="en-US" sz="1140" strike="noStrike" u="none">
              <a:solidFill>
                <a:srgbClr val="000000"/>
              </a:solidFill>
              <a:effectLst/>
              <a:uFillTx/>
              <a:latin typeface="Arial"/>
            </a:endParaRPr>
          </a:p>
        </p:txBody>
      </p:sp>
      <p:sp>
        <p:nvSpPr>
          <p:cNvPr id="134" name="Shape 26"/>
          <p:cNvSpPr/>
          <p:nvPr/>
        </p:nvSpPr>
        <p:spPr>
          <a:xfrm>
            <a:off x="2505600" y="4434840"/>
            <a:ext cx="3831120" cy="1735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35" name="Shape 27"/>
          <p:cNvSpPr/>
          <p:nvPr/>
        </p:nvSpPr>
        <p:spPr>
          <a:xfrm>
            <a:off x="2505600" y="4434840"/>
            <a:ext cx="344520" cy="1735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36" name="Shape 28"/>
          <p:cNvSpPr/>
          <p:nvPr/>
        </p:nvSpPr>
        <p:spPr>
          <a:xfrm>
            <a:off x="2505600" y="4663440"/>
            <a:ext cx="536040" cy="1735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7" name="Text 29"/>
          <p:cNvSpPr/>
          <p:nvPr/>
        </p:nvSpPr>
        <p:spPr>
          <a:xfrm>
            <a:off x="6419160" y="4389120"/>
            <a:ext cx="6123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60" strike="noStrike" u="none">
                <a:solidFill>
                  <a:srgbClr val="526970"/>
                </a:solidFill>
                <a:effectLst/>
                <a:uFillTx/>
                <a:latin typeface="Calibri"/>
                <a:ea typeface="Calibri"/>
              </a:rPr>
              <a:t>9 %</a:t>
            </a:r>
            <a:endParaRPr b="0" lang="en-US" sz="1060" strike="noStrike" u="none">
              <a:solidFill>
                <a:srgbClr val="000000"/>
              </a:solidFill>
              <a:effectLst/>
              <a:uFillTx/>
              <a:latin typeface="Arial"/>
            </a:endParaRPr>
          </a:p>
        </p:txBody>
      </p:sp>
      <p:sp>
        <p:nvSpPr>
          <p:cNvPr id="138" name="Text 30"/>
          <p:cNvSpPr/>
          <p:nvPr/>
        </p:nvSpPr>
        <p:spPr>
          <a:xfrm>
            <a:off x="6419160" y="4626720"/>
            <a:ext cx="612360" cy="228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30" strike="noStrike" u="none">
                <a:solidFill>
                  <a:srgbClr val="2f766e"/>
                </a:solidFill>
                <a:effectLst/>
                <a:uFillTx/>
                <a:latin typeface="Calibri"/>
                <a:ea typeface="Calibri"/>
              </a:rPr>
              <a:t>ca. 14 %</a:t>
            </a:r>
            <a:endParaRPr b="0" lang="en-US" sz="1030" strike="noStrike" u="none">
              <a:solidFill>
                <a:srgbClr val="000000"/>
              </a:solidFill>
              <a:effectLst/>
              <a:uFillTx/>
              <a:latin typeface="Arial"/>
            </a:endParaRPr>
          </a:p>
        </p:txBody>
      </p:sp>
      <p:sp>
        <p:nvSpPr>
          <p:cNvPr id="139" name="Shape 31"/>
          <p:cNvSpPr/>
          <p:nvPr/>
        </p:nvSpPr>
        <p:spPr>
          <a:xfrm>
            <a:off x="740520" y="5486400"/>
            <a:ext cx="200880" cy="12780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40" name="Text 32"/>
          <p:cNvSpPr/>
          <p:nvPr/>
        </p:nvSpPr>
        <p:spPr>
          <a:xfrm>
            <a:off x="1033200" y="5431680"/>
            <a:ext cx="1992960" cy="228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30" strike="noStrike" u="none">
                <a:solidFill>
                  <a:srgbClr val="526970"/>
                </a:solidFill>
                <a:effectLst/>
                <a:uFillTx/>
                <a:latin typeface="Calibri"/>
                <a:ea typeface="Calibri"/>
              </a:rPr>
              <a:t>Andel af besøgssteder</a:t>
            </a:r>
            <a:endParaRPr b="0" lang="en-US" sz="1030" strike="noStrike" u="none">
              <a:solidFill>
                <a:srgbClr val="000000"/>
              </a:solidFill>
              <a:effectLst/>
              <a:uFillTx/>
              <a:latin typeface="Arial"/>
            </a:endParaRPr>
          </a:p>
        </p:txBody>
      </p:sp>
      <p:sp>
        <p:nvSpPr>
          <p:cNvPr id="141" name="Shape 33"/>
          <p:cNvSpPr/>
          <p:nvPr/>
        </p:nvSpPr>
        <p:spPr>
          <a:xfrm>
            <a:off x="3758040" y="5486400"/>
            <a:ext cx="200880" cy="12780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42" name="Text 34"/>
          <p:cNvSpPr/>
          <p:nvPr/>
        </p:nvSpPr>
        <p:spPr>
          <a:xfrm>
            <a:off x="4041720" y="5431680"/>
            <a:ext cx="2422800" cy="228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30" strike="noStrike" u="none">
                <a:solidFill>
                  <a:srgbClr val="526970"/>
                </a:solidFill>
                <a:effectLst/>
                <a:uFillTx/>
                <a:latin typeface="Calibri"/>
                <a:ea typeface="Calibri"/>
              </a:rPr>
              <a:t>Andel af udstillingsbesøg</a:t>
            </a:r>
            <a:endParaRPr b="0" lang="en-US" sz="1030" strike="noStrike" u="none">
              <a:solidFill>
                <a:srgbClr val="000000"/>
              </a:solidFill>
              <a:effectLst/>
              <a:uFillTx/>
              <a:latin typeface="Arial"/>
            </a:endParaRPr>
          </a:p>
        </p:txBody>
      </p:sp>
      <p:sp>
        <p:nvSpPr>
          <p:cNvPr id="143" name="Shape 35"/>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44" name="Text 36"/>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145" name="Text 37"/>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fontScale="92500" lnSpcReduction="19999"/>
          </a:bodyPr>
          <a:p>
            <a:pPr defTabSz="914400">
              <a:lnSpc>
                <a:spcPct val="100000"/>
              </a:lnSpc>
              <a:tabLst>
                <a:tab algn="l" pos="0"/>
              </a:tabLst>
            </a:pPr>
            <a:r>
              <a:rPr b="0" lang="en-US" sz="1660" strike="noStrike" u="none">
                <a:solidFill>
                  <a:srgbClr val="123f48"/>
                </a:solidFill>
                <a:effectLst/>
                <a:uFillTx/>
                <a:latin typeface="Times New Roman"/>
                <a:ea typeface="Times New Roman"/>
              </a:rPr>
              <a:t>Museumstyper har forskellige besøgsprofiler</a:t>
            </a:r>
            <a:endParaRPr b="0" lang="en-US" sz="1660" strike="noStrike" u="none">
              <a:solidFill>
                <a:srgbClr val="000000"/>
              </a:solidFill>
              <a:effectLst/>
              <a:uFillTx/>
              <a:latin typeface="Arial"/>
            </a:endParaRPr>
          </a:p>
        </p:txBody>
      </p:sp>
      <p:sp>
        <p:nvSpPr>
          <p:cNvPr id="146" name="Text 38"/>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Kulturhistoriske museer dominerer antallet af steder, mens kunstmuseerne tiltrækker en relativt større andel af udstillingsbesøgene end deres andel af besøgssteder tilsiger.</a:t>
            </a:r>
            <a:endParaRPr b="0" lang="en-US" sz="1200" strike="noStrike" u="none">
              <a:solidFill>
                <a:srgbClr val="000000"/>
              </a:solidFill>
              <a:effectLst/>
              <a:uFillTx/>
              <a:latin typeface="Arial"/>
            </a:endParaRPr>
          </a:p>
        </p:txBody>
      </p:sp>
      <p:sp>
        <p:nvSpPr>
          <p:cNvPr id="147" name="Shape 39"/>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48" name="Text 40"/>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Perspektiv på museumssystemet</a:t>
            </a:r>
            <a:endParaRPr b="0" lang="en-US" sz="1280" strike="noStrike" u="none">
              <a:solidFill>
                <a:srgbClr val="000000"/>
              </a:solidFill>
              <a:effectLst/>
              <a:uFillTx/>
              <a:latin typeface="Arial"/>
            </a:endParaRPr>
          </a:p>
        </p:txBody>
      </p:sp>
      <p:sp>
        <p:nvSpPr>
          <p:cNvPr id="149" name="Text 41"/>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Forskellen peger på, at antal institutioner ikke er en præcis indikator for, hvor publikum samler sig. Kategori, størrelse, placering og enkelte meget besøgte museer kan alle bidrage.</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150"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151"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UDVIKLING</a:t>
            </a:r>
            <a:endParaRPr b="0" lang="en-US" sz="939" strike="noStrike" u="none">
              <a:solidFill>
                <a:srgbClr val="000000"/>
              </a:solidFill>
              <a:effectLst/>
              <a:uFillTx/>
              <a:latin typeface="Arial"/>
            </a:endParaRPr>
          </a:p>
        </p:txBody>
      </p:sp>
      <p:sp>
        <p:nvSpPr>
          <p:cNvPr id="152"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Udstillingsbesøgene er steget siden 2015, men faldt i 2025</a:t>
            </a:r>
            <a:endParaRPr b="0" lang="en-US" sz="2800" strike="noStrike" u="none">
              <a:solidFill>
                <a:srgbClr val="000000"/>
              </a:solidFill>
              <a:effectLst/>
              <a:uFillTx/>
              <a:latin typeface="Arial"/>
            </a:endParaRPr>
          </a:p>
        </p:txBody>
      </p:sp>
      <p:sp>
        <p:nvSpPr>
          <p:cNvPr id="153"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Statslige og statsanerkendte museer · udstillingsbesøg 2015–2025.</a:t>
            </a:r>
            <a:endParaRPr b="0" lang="en-US" sz="1250" strike="noStrike" u="none">
              <a:solidFill>
                <a:srgbClr val="000000"/>
              </a:solidFill>
              <a:effectLst/>
              <a:uFillTx/>
              <a:latin typeface="Arial"/>
            </a:endParaRPr>
          </a:p>
        </p:txBody>
      </p:sp>
      <p:sp>
        <p:nvSpPr>
          <p:cNvPr id="154"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55"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MUS1; egne beregninger på uafrundede arkivtal.</a:t>
            </a:r>
            <a:endParaRPr b="0" lang="en-US" sz="810" strike="noStrike" u="none">
              <a:solidFill>
                <a:srgbClr val="000000"/>
              </a:solidFill>
              <a:effectLst/>
              <a:uFillTx/>
              <a:latin typeface="Arial"/>
            </a:endParaRPr>
          </a:p>
        </p:txBody>
      </p:sp>
      <p:sp>
        <p:nvSpPr>
          <p:cNvPr id="156"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07</a:t>
            </a:r>
            <a:endParaRPr b="0" lang="en-US" sz="820" strike="noStrike" u="none">
              <a:solidFill>
                <a:srgbClr val="000000"/>
              </a:solidFill>
              <a:effectLst/>
              <a:uFillTx/>
              <a:latin typeface="Arial"/>
            </a:endParaRPr>
          </a:p>
        </p:txBody>
      </p:sp>
      <p:sp>
        <p:nvSpPr>
          <p:cNvPr id="157" name="Shape 7"/>
          <p:cNvSpPr/>
          <p:nvPr/>
        </p:nvSpPr>
        <p:spPr>
          <a:xfrm>
            <a:off x="1124640" y="5047200"/>
            <a:ext cx="5961960" cy="360"/>
          </a:xfrm>
          <a:prstGeom prst="line">
            <a:avLst/>
          </a:prstGeom>
          <a:ln w="6350">
            <a:solidFill>
              <a:srgbClr val="e0e8e4"/>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58" name="Text 8"/>
          <p:cNvSpPr/>
          <p:nvPr/>
        </p:nvSpPr>
        <p:spPr>
          <a:xfrm>
            <a:off x="694800" y="4956120"/>
            <a:ext cx="338040" cy="2008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80" strike="noStrike" u="none">
                <a:solidFill>
                  <a:srgbClr val="526970"/>
                </a:solidFill>
                <a:effectLst/>
                <a:uFillTx/>
                <a:latin typeface="Calibri"/>
                <a:ea typeface="Calibri"/>
              </a:rPr>
              <a:t>0</a:t>
            </a:r>
            <a:endParaRPr b="0" lang="en-US" sz="880" strike="noStrike" u="none">
              <a:solidFill>
                <a:srgbClr val="000000"/>
              </a:solidFill>
              <a:effectLst/>
              <a:uFillTx/>
              <a:latin typeface="Arial"/>
            </a:endParaRPr>
          </a:p>
        </p:txBody>
      </p:sp>
      <p:sp>
        <p:nvSpPr>
          <p:cNvPr id="159" name="Shape 9"/>
          <p:cNvSpPr/>
          <p:nvPr/>
        </p:nvSpPr>
        <p:spPr>
          <a:xfrm>
            <a:off x="1124640" y="4375080"/>
            <a:ext cx="5961960" cy="360"/>
          </a:xfrm>
          <a:prstGeom prst="line">
            <a:avLst/>
          </a:prstGeom>
          <a:ln w="6350">
            <a:solidFill>
              <a:srgbClr val="e0e8e4"/>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60" name="Text 10"/>
          <p:cNvSpPr/>
          <p:nvPr/>
        </p:nvSpPr>
        <p:spPr>
          <a:xfrm>
            <a:off x="694800" y="4284000"/>
            <a:ext cx="338040" cy="2008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80" strike="noStrike" u="none">
                <a:solidFill>
                  <a:srgbClr val="526970"/>
                </a:solidFill>
                <a:effectLst/>
                <a:uFillTx/>
                <a:latin typeface="Calibri"/>
                <a:ea typeface="Calibri"/>
              </a:rPr>
              <a:t>4</a:t>
            </a:r>
            <a:endParaRPr b="0" lang="en-US" sz="880" strike="noStrike" u="none">
              <a:solidFill>
                <a:srgbClr val="000000"/>
              </a:solidFill>
              <a:effectLst/>
              <a:uFillTx/>
              <a:latin typeface="Arial"/>
            </a:endParaRPr>
          </a:p>
        </p:txBody>
      </p:sp>
      <p:sp>
        <p:nvSpPr>
          <p:cNvPr id="161" name="Shape 11"/>
          <p:cNvSpPr/>
          <p:nvPr/>
        </p:nvSpPr>
        <p:spPr>
          <a:xfrm>
            <a:off x="1124640" y="3703320"/>
            <a:ext cx="5961960" cy="360"/>
          </a:xfrm>
          <a:prstGeom prst="line">
            <a:avLst/>
          </a:prstGeom>
          <a:ln w="6350">
            <a:solidFill>
              <a:srgbClr val="e0e8e4"/>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62" name="Text 12"/>
          <p:cNvSpPr/>
          <p:nvPr/>
        </p:nvSpPr>
        <p:spPr>
          <a:xfrm>
            <a:off x="694800" y="3611880"/>
            <a:ext cx="338040" cy="2008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80" strike="noStrike" u="none">
                <a:solidFill>
                  <a:srgbClr val="526970"/>
                </a:solidFill>
                <a:effectLst/>
                <a:uFillTx/>
                <a:latin typeface="Calibri"/>
                <a:ea typeface="Calibri"/>
              </a:rPr>
              <a:t>7</a:t>
            </a:r>
            <a:endParaRPr b="0" lang="en-US" sz="880" strike="noStrike" u="none">
              <a:solidFill>
                <a:srgbClr val="000000"/>
              </a:solidFill>
              <a:effectLst/>
              <a:uFillTx/>
              <a:latin typeface="Arial"/>
            </a:endParaRPr>
          </a:p>
        </p:txBody>
      </p:sp>
      <p:sp>
        <p:nvSpPr>
          <p:cNvPr id="163" name="Shape 13"/>
          <p:cNvSpPr/>
          <p:nvPr/>
        </p:nvSpPr>
        <p:spPr>
          <a:xfrm>
            <a:off x="1124640" y="3031200"/>
            <a:ext cx="5961960" cy="360"/>
          </a:xfrm>
          <a:prstGeom prst="line">
            <a:avLst/>
          </a:prstGeom>
          <a:ln w="6350">
            <a:solidFill>
              <a:srgbClr val="e0e8e4"/>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64" name="Text 14"/>
          <p:cNvSpPr/>
          <p:nvPr/>
        </p:nvSpPr>
        <p:spPr>
          <a:xfrm>
            <a:off x="694800" y="2939760"/>
            <a:ext cx="338040" cy="2008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80" strike="noStrike" u="none">
                <a:solidFill>
                  <a:srgbClr val="526970"/>
                </a:solidFill>
                <a:effectLst/>
                <a:uFillTx/>
                <a:latin typeface="Calibri"/>
                <a:ea typeface="Calibri"/>
              </a:rPr>
              <a:t>11</a:t>
            </a:r>
            <a:endParaRPr b="0" lang="en-US" sz="880" strike="noStrike" u="none">
              <a:solidFill>
                <a:srgbClr val="000000"/>
              </a:solidFill>
              <a:effectLst/>
              <a:uFillTx/>
              <a:latin typeface="Arial"/>
            </a:endParaRPr>
          </a:p>
        </p:txBody>
      </p:sp>
      <p:sp>
        <p:nvSpPr>
          <p:cNvPr id="165" name="Shape 15"/>
          <p:cNvSpPr/>
          <p:nvPr/>
        </p:nvSpPr>
        <p:spPr>
          <a:xfrm>
            <a:off x="1124640" y="2359080"/>
            <a:ext cx="5961960" cy="360"/>
          </a:xfrm>
          <a:prstGeom prst="line">
            <a:avLst/>
          </a:prstGeom>
          <a:ln w="6350">
            <a:solidFill>
              <a:srgbClr val="e0e8e4"/>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166" name="Text 16"/>
          <p:cNvSpPr/>
          <p:nvPr/>
        </p:nvSpPr>
        <p:spPr>
          <a:xfrm>
            <a:off x="694800" y="2267640"/>
            <a:ext cx="338040" cy="2008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80" strike="noStrike" u="none">
                <a:solidFill>
                  <a:srgbClr val="526970"/>
                </a:solidFill>
                <a:effectLst/>
                <a:uFillTx/>
                <a:latin typeface="Calibri"/>
                <a:ea typeface="Calibri"/>
              </a:rPr>
              <a:t>14</a:t>
            </a:r>
            <a:endParaRPr b="0" lang="en-US" sz="880" strike="noStrike" u="none">
              <a:solidFill>
                <a:srgbClr val="000000"/>
              </a:solidFill>
              <a:effectLst/>
              <a:uFillTx/>
              <a:latin typeface="Arial"/>
            </a:endParaRPr>
          </a:p>
        </p:txBody>
      </p:sp>
      <p:sp>
        <p:nvSpPr>
          <p:cNvPr id="167" name="Shape 17"/>
          <p:cNvSpPr/>
          <p:nvPr/>
        </p:nvSpPr>
        <p:spPr>
          <a:xfrm>
            <a:off x="1218960" y="292284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68" name="Shape 18"/>
          <p:cNvSpPr/>
          <p:nvPr/>
        </p:nvSpPr>
        <p:spPr>
          <a:xfrm flipV="1">
            <a:off x="1261800" y="2796120"/>
            <a:ext cx="573120" cy="169560"/>
          </a:xfrm>
          <a:prstGeom prst="line">
            <a:avLst/>
          </a:prstGeom>
          <a:ln w="31750">
            <a:solidFill>
              <a:srgbClr val="2f766e"/>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69" name="Shape 19"/>
          <p:cNvSpPr/>
          <p:nvPr/>
        </p:nvSpPr>
        <p:spPr>
          <a:xfrm>
            <a:off x="1792080" y="275364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70" name="Shape 20"/>
          <p:cNvSpPr/>
          <p:nvPr/>
        </p:nvSpPr>
        <p:spPr>
          <a:xfrm flipV="1">
            <a:off x="1834920" y="2723400"/>
            <a:ext cx="573480" cy="72720"/>
          </a:xfrm>
          <a:prstGeom prst="line">
            <a:avLst/>
          </a:prstGeom>
          <a:ln w="31750">
            <a:solidFill>
              <a:srgbClr val="2f766e"/>
            </a:solidFill>
            <a:round/>
          </a:ln>
        </p:spPr>
        <p:style>
          <a:lnRef idx="0"/>
          <a:fillRef idx="0"/>
          <a:effectRef idx="0"/>
          <a:fontRef idx="minor"/>
        </p:style>
        <p:txBody>
          <a:bodyPr lIns="90000" rIns="90000" tIns="27720" bIns="27720" anchor="t" anchorCtr="1">
            <a:noAutofit/>
          </a:bodyPr>
          <a:p>
            <a:endParaRPr b="0" lang="en-US" sz="1800" strike="noStrike" u="none">
              <a:solidFill>
                <a:srgbClr val="000000"/>
              </a:solidFill>
              <a:effectLst/>
              <a:uFillTx/>
              <a:latin typeface="Arial"/>
            </a:endParaRPr>
          </a:p>
        </p:txBody>
      </p:sp>
      <p:sp>
        <p:nvSpPr>
          <p:cNvPr id="171" name="Shape 21"/>
          <p:cNvSpPr/>
          <p:nvPr/>
        </p:nvSpPr>
        <p:spPr>
          <a:xfrm>
            <a:off x="2365560" y="268056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72" name="Shape 22"/>
          <p:cNvSpPr/>
          <p:nvPr/>
        </p:nvSpPr>
        <p:spPr>
          <a:xfrm>
            <a:off x="2408400" y="2723400"/>
            <a:ext cx="573120" cy="21600"/>
          </a:xfrm>
          <a:prstGeom prst="line">
            <a:avLst/>
          </a:prstGeom>
          <a:ln w="31750">
            <a:solidFill>
              <a:srgbClr val="2f766e"/>
            </a:solidFill>
            <a:round/>
          </a:ln>
        </p:spPr>
        <p:style>
          <a:lnRef idx="0"/>
          <a:fillRef idx="0"/>
          <a:effectRef idx="0"/>
          <a:fontRef idx="minor"/>
        </p:style>
        <p:txBody>
          <a:bodyPr lIns="90000" rIns="90000" tIns="-23400" bIns="-23400" anchor="t" anchorCtr="1">
            <a:noAutofit/>
          </a:bodyPr>
          <a:p>
            <a:endParaRPr b="0" lang="en-US" sz="1800" strike="noStrike" u="none">
              <a:solidFill>
                <a:srgbClr val="000000"/>
              </a:solidFill>
              <a:effectLst/>
              <a:uFillTx/>
              <a:latin typeface="Arial"/>
            </a:endParaRPr>
          </a:p>
        </p:txBody>
      </p:sp>
      <p:sp>
        <p:nvSpPr>
          <p:cNvPr id="173" name="Shape 23"/>
          <p:cNvSpPr/>
          <p:nvPr/>
        </p:nvSpPr>
        <p:spPr>
          <a:xfrm>
            <a:off x="2939040" y="270216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74" name="Shape 24"/>
          <p:cNvSpPr/>
          <p:nvPr/>
        </p:nvSpPr>
        <p:spPr>
          <a:xfrm flipV="1">
            <a:off x="2981520" y="2654640"/>
            <a:ext cx="573480" cy="90360"/>
          </a:xfrm>
          <a:prstGeom prst="line">
            <a:avLst/>
          </a:prstGeom>
          <a:ln w="31750">
            <a:solidFill>
              <a:srgbClr val="2f766e"/>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75" name="Shape 25"/>
          <p:cNvSpPr/>
          <p:nvPr/>
        </p:nvSpPr>
        <p:spPr>
          <a:xfrm>
            <a:off x="3512160" y="261180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76" name="Shape 26"/>
          <p:cNvSpPr/>
          <p:nvPr/>
        </p:nvSpPr>
        <p:spPr>
          <a:xfrm>
            <a:off x="3555000" y="2654640"/>
            <a:ext cx="573480" cy="854640"/>
          </a:xfrm>
          <a:prstGeom prst="line">
            <a:avLst/>
          </a:prstGeom>
          <a:ln w="31750">
            <a:solidFill>
              <a:srgbClr val="2f766e"/>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77" name="Shape 27"/>
          <p:cNvSpPr/>
          <p:nvPr/>
        </p:nvSpPr>
        <p:spPr>
          <a:xfrm>
            <a:off x="4085640" y="346644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78" name="Shape 28"/>
          <p:cNvSpPr/>
          <p:nvPr/>
        </p:nvSpPr>
        <p:spPr>
          <a:xfrm>
            <a:off x="4128480" y="3509280"/>
            <a:ext cx="573120" cy="134640"/>
          </a:xfrm>
          <a:prstGeom prst="line">
            <a:avLst/>
          </a:prstGeom>
          <a:ln w="31750">
            <a:solidFill>
              <a:srgbClr val="2f766e"/>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79" name="Shape 29"/>
          <p:cNvSpPr/>
          <p:nvPr/>
        </p:nvSpPr>
        <p:spPr>
          <a:xfrm>
            <a:off x="4658760" y="360108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80" name="Shape 30"/>
          <p:cNvSpPr/>
          <p:nvPr/>
        </p:nvSpPr>
        <p:spPr>
          <a:xfrm flipV="1">
            <a:off x="4701600" y="2783880"/>
            <a:ext cx="573480" cy="860040"/>
          </a:xfrm>
          <a:prstGeom prst="line">
            <a:avLst/>
          </a:prstGeom>
          <a:ln w="31750">
            <a:solidFill>
              <a:srgbClr val="2f766e"/>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81" name="Shape 31"/>
          <p:cNvSpPr/>
          <p:nvPr/>
        </p:nvSpPr>
        <p:spPr>
          <a:xfrm>
            <a:off x="5232240" y="274104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82" name="Shape 32"/>
          <p:cNvSpPr/>
          <p:nvPr/>
        </p:nvSpPr>
        <p:spPr>
          <a:xfrm flipV="1">
            <a:off x="5275080" y="2561040"/>
            <a:ext cx="573120" cy="222840"/>
          </a:xfrm>
          <a:prstGeom prst="line">
            <a:avLst/>
          </a:prstGeom>
          <a:ln w="31750">
            <a:solidFill>
              <a:srgbClr val="2f766e"/>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183" name="Shape 33"/>
          <p:cNvSpPr/>
          <p:nvPr/>
        </p:nvSpPr>
        <p:spPr>
          <a:xfrm>
            <a:off x="5805360" y="251856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84" name="Shape 34"/>
          <p:cNvSpPr/>
          <p:nvPr/>
        </p:nvSpPr>
        <p:spPr>
          <a:xfrm flipV="1">
            <a:off x="5848200" y="2533680"/>
            <a:ext cx="573480" cy="27360"/>
          </a:xfrm>
          <a:prstGeom prst="line">
            <a:avLst/>
          </a:prstGeom>
          <a:ln w="31750">
            <a:solidFill>
              <a:srgbClr val="2f766e"/>
            </a:solidFill>
            <a:round/>
          </a:ln>
        </p:spPr>
        <p:style>
          <a:lnRef idx="0"/>
          <a:fillRef idx="0"/>
          <a:effectRef idx="0"/>
          <a:fontRef idx="minor"/>
        </p:style>
        <p:txBody>
          <a:bodyPr lIns="90000" rIns="90000" tIns="-17640" bIns="-17640" anchor="t" anchorCtr="1">
            <a:noAutofit/>
          </a:bodyPr>
          <a:p>
            <a:endParaRPr b="0" lang="en-US" sz="1800" strike="noStrike" u="none">
              <a:solidFill>
                <a:srgbClr val="000000"/>
              </a:solidFill>
              <a:effectLst/>
              <a:uFillTx/>
              <a:latin typeface="Arial"/>
            </a:endParaRPr>
          </a:p>
        </p:txBody>
      </p:sp>
      <p:sp>
        <p:nvSpPr>
          <p:cNvPr id="185" name="Shape 35"/>
          <p:cNvSpPr/>
          <p:nvPr/>
        </p:nvSpPr>
        <p:spPr>
          <a:xfrm>
            <a:off x="6378840" y="2490840"/>
            <a:ext cx="85680" cy="85680"/>
          </a:xfrm>
          <a:prstGeom prst="ellipse">
            <a:avLst/>
          </a:prstGeom>
          <a:solidFill>
            <a:srgbClr val="2f766e"/>
          </a:solidFill>
          <a:ln w="12700">
            <a:solidFill>
              <a:srgbClr val="2f766e"/>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86" name="Shape 36"/>
          <p:cNvSpPr/>
          <p:nvPr/>
        </p:nvSpPr>
        <p:spPr>
          <a:xfrm>
            <a:off x="6421680" y="2533680"/>
            <a:ext cx="573480" cy="72360"/>
          </a:xfrm>
          <a:prstGeom prst="line">
            <a:avLst/>
          </a:prstGeom>
          <a:ln w="31750">
            <a:solidFill>
              <a:srgbClr val="2f766e"/>
            </a:solidFill>
            <a:round/>
          </a:ln>
        </p:spPr>
        <p:style>
          <a:lnRef idx="0"/>
          <a:fillRef idx="0"/>
          <a:effectRef idx="0"/>
          <a:fontRef idx="minor"/>
        </p:style>
        <p:txBody>
          <a:bodyPr lIns="90000" rIns="90000" tIns="27360" bIns="27360" anchor="t" anchorCtr="1">
            <a:noAutofit/>
          </a:bodyPr>
          <a:p>
            <a:endParaRPr b="0" lang="en-US" sz="1800" strike="noStrike" u="none">
              <a:solidFill>
                <a:srgbClr val="000000"/>
              </a:solidFill>
              <a:effectLst/>
              <a:uFillTx/>
              <a:latin typeface="Arial"/>
            </a:endParaRPr>
          </a:p>
        </p:txBody>
      </p:sp>
      <p:sp>
        <p:nvSpPr>
          <p:cNvPr id="187" name="Shape 37"/>
          <p:cNvSpPr/>
          <p:nvPr/>
        </p:nvSpPr>
        <p:spPr>
          <a:xfrm>
            <a:off x="6952320" y="2563200"/>
            <a:ext cx="85680" cy="85680"/>
          </a:xfrm>
          <a:prstGeom prst="ellipse">
            <a:avLst/>
          </a:prstGeom>
          <a:solidFill>
            <a:srgbClr val="123f48"/>
          </a:solidFill>
          <a:ln w="12700">
            <a:solidFill>
              <a:srgbClr val="123f48"/>
            </a:solidFill>
            <a:round/>
          </a:ln>
        </p:spPr>
        <p:style>
          <a:lnRef idx="0"/>
          <a:fillRef idx="0"/>
          <a:effectRef idx="0"/>
          <a:fontRef idx="minor"/>
        </p:style>
        <p:txBody>
          <a:bodyPr lIns="90000" rIns="90000" tIns="15480" bIns="15480" anchor="t">
            <a:noAutofit/>
          </a:bodyPr>
          <a:p>
            <a:endParaRPr b="0" lang="en-US" sz="1800" strike="noStrike" u="none">
              <a:solidFill>
                <a:srgbClr val="ffffff"/>
              </a:solidFill>
              <a:effectLst/>
              <a:uFillTx/>
              <a:latin typeface="Arial"/>
            </a:endParaRPr>
          </a:p>
        </p:txBody>
      </p:sp>
      <p:sp>
        <p:nvSpPr>
          <p:cNvPr id="188" name="Text 38"/>
          <p:cNvSpPr/>
          <p:nvPr/>
        </p:nvSpPr>
        <p:spPr>
          <a:xfrm>
            <a:off x="1069920" y="5212080"/>
            <a:ext cx="402120" cy="20088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960" strike="noStrike" u="none">
                <a:solidFill>
                  <a:srgbClr val="526970"/>
                </a:solidFill>
                <a:effectLst/>
                <a:uFillTx/>
                <a:latin typeface="Calibri"/>
                <a:ea typeface="Calibri"/>
              </a:rPr>
              <a:t>2015</a:t>
            </a:r>
            <a:endParaRPr b="0" lang="en-US" sz="960" strike="noStrike" u="none">
              <a:solidFill>
                <a:srgbClr val="000000"/>
              </a:solidFill>
              <a:effectLst/>
              <a:uFillTx/>
              <a:latin typeface="Arial"/>
            </a:endParaRPr>
          </a:p>
        </p:txBody>
      </p:sp>
      <p:sp>
        <p:nvSpPr>
          <p:cNvPr id="189" name="Text 39"/>
          <p:cNvSpPr/>
          <p:nvPr/>
        </p:nvSpPr>
        <p:spPr>
          <a:xfrm>
            <a:off x="2216520" y="5212080"/>
            <a:ext cx="402120" cy="20088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960" strike="noStrike" u="none">
                <a:solidFill>
                  <a:srgbClr val="526970"/>
                </a:solidFill>
                <a:effectLst/>
                <a:uFillTx/>
                <a:latin typeface="Calibri"/>
                <a:ea typeface="Calibri"/>
              </a:rPr>
              <a:t>2017</a:t>
            </a:r>
            <a:endParaRPr b="0" lang="en-US" sz="960" strike="noStrike" u="none">
              <a:solidFill>
                <a:srgbClr val="000000"/>
              </a:solidFill>
              <a:effectLst/>
              <a:uFillTx/>
              <a:latin typeface="Arial"/>
            </a:endParaRPr>
          </a:p>
        </p:txBody>
      </p:sp>
      <p:sp>
        <p:nvSpPr>
          <p:cNvPr id="190" name="Text 40"/>
          <p:cNvSpPr/>
          <p:nvPr/>
        </p:nvSpPr>
        <p:spPr>
          <a:xfrm>
            <a:off x="3363120" y="5212080"/>
            <a:ext cx="402120" cy="20088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960" strike="noStrike" u="none">
                <a:solidFill>
                  <a:srgbClr val="526970"/>
                </a:solidFill>
                <a:effectLst/>
                <a:uFillTx/>
                <a:latin typeface="Calibri"/>
                <a:ea typeface="Calibri"/>
              </a:rPr>
              <a:t>2019</a:t>
            </a:r>
            <a:endParaRPr b="0" lang="en-US" sz="960" strike="noStrike" u="none">
              <a:solidFill>
                <a:srgbClr val="000000"/>
              </a:solidFill>
              <a:effectLst/>
              <a:uFillTx/>
              <a:latin typeface="Arial"/>
            </a:endParaRPr>
          </a:p>
        </p:txBody>
      </p:sp>
      <p:sp>
        <p:nvSpPr>
          <p:cNvPr id="191" name="Text 41"/>
          <p:cNvSpPr/>
          <p:nvPr/>
        </p:nvSpPr>
        <p:spPr>
          <a:xfrm>
            <a:off x="4509720" y="5212080"/>
            <a:ext cx="402120" cy="20088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960" strike="noStrike" u="none">
                <a:solidFill>
                  <a:srgbClr val="526970"/>
                </a:solidFill>
                <a:effectLst/>
                <a:uFillTx/>
                <a:latin typeface="Calibri"/>
                <a:ea typeface="Calibri"/>
              </a:rPr>
              <a:t>2021</a:t>
            </a:r>
            <a:endParaRPr b="0" lang="en-US" sz="960" strike="noStrike" u="none">
              <a:solidFill>
                <a:srgbClr val="000000"/>
              </a:solidFill>
              <a:effectLst/>
              <a:uFillTx/>
              <a:latin typeface="Arial"/>
            </a:endParaRPr>
          </a:p>
        </p:txBody>
      </p:sp>
      <p:sp>
        <p:nvSpPr>
          <p:cNvPr id="192" name="Text 42"/>
          <p:cNvSpPr/>
          <p:nvPr/>
        </p:nvSpPr>
        <p:spPr>
          <a:xfrm>
            <a:off x="5656320" y="5212080"/>
            <a:ext cx="402120" cy="20088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960" strike="noStrike" u="none">
                <a:solidFill>
                  <a:srgbClr val="526970"/>
                </a:solidFill>
                <a:effectLst/>
                <a:uFillTx/>
                <a:latin typeface="Calibri"/>
                <a:ea typeface="Calibri"/>
              </a:rPr>
              <a:t>2023</a:t>
            </a:r>
            <a:endParaRPr b="0" lang="en-US" sz="960" strike="noStrike" u="none">
              <a:solidFill>
                <a:srgbClr val="000000"/>
              </a:solidFill>
              <a:effectLst/>
              <a:uFillTx/>
              <a:latin typeface="Arial"/>
            </a:endParaRPr>
          </a:p>
        </p:txBody>
      </p:sp>
      <p:sp>
        <p:nvSpPr>
          <p:cNvPr id="193" name="Text 43"/>
          <p:cNvSpPr/>
          <p:nvPr/>
        </p:nvSpPr>
        <p:spPr>
          <a:xfrm>
            <a:off x="6803280" y="5212080"/>
            <a:ext cx="402120" cy="20088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960" strike="noStrike" u="none">
                <a:solidFill>
                  <a:srgbClr val="526970"/>
                </a:solidFill>
                <a:effectLst/>
                <a:uFillTx/>
                <a:latin typeface="Calibri"/>
                <a:ea typeface="Calibri"/>
              </a:rPr>
              <a:t>2025</a:t>
            </a:r>
            <a:endParaRPr b="0" lang="en-US" sz="960" strike="noStrike" u="none">
              <a:solidFill>
                <a:srgbClr val="000000"/>
              </a:solidFill>
              <a:effectLst/>
              <a:uFillTx/>
              <a:latin typeface="Arial"/>
            </a:endParaRPr>
          </a:p>
        </p:txBody>
      </p:sp>
      <p:sp>
        <p:nvSpPr>
          <p:cNvPr id="194" name="Text 44"/>
          <p:cNvSpPr/>
          <p:nvPr/>
        </p:nvSpPr>
        <p:spPr>
          <a:xfrm>
            <a:off x="960120" y="2554560"/>
            <a:ext cx="712800" cy="24660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1" lang="en-US" sz="1050" strike="noStrike" u="none">
                <a:solidFill>
                  <a:srgbClr val="123f48"/>
                </a:solidFill>
                <a:effectLst/>
                <a:uFillTx/>
                <a:latin typeface="Calibri"/>
                <a:ea typeface="Calibri"/>
              </a:rPr>
              <a:t>10,84</a:t>
            </a:r>
            <a:endParaRPr b="0" lang="en-US" sz="1050" strike="noStrike" u="none">
              <a:solidFill>
                <a:srgbClr val="000000"/>
              </a:solidFill>
              <a:effectLst/>
              <a:uFillTx/>
              <a:latin typeface="Arial"/>
            </a:endParaRPr>
          </a:p>
        </p:txBody>
      </p:sp>
      <p:sp>
        <p:nvSpPr>
          <p:cNvPr id="195" name="Text 45"/>
          <p:cNvSpPr/>
          <p:nvPr/>
        </p:nvSpPr>
        <p:spPr>
          <a:xfrm>
            <a:off x="6120000" y="2122200"/>
            <a:ext cx="712800" cy="24660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1" lang="en-US" sz="1050" strike="noStrike" u="none">
                <a:solidFill>
                  <a:srgbClr val="123f48"/>
                </a:solidFill>
                <a:effectLst/>
                <a:uFillTx/>
                <a:latin typeface="Calibri"/>
                <a:ea typeface="Calibri"/>
              </a:rPr>
              <a:t>13,09</a:t>
            </a:r>
            <a:endParaRPr b="0" lang="en-US" sz="1050" strike="noStrike" u="none">
              <a:solidFill>
                <a:srgbClr val="000000"/>
              </a:solidFill>
              <a:effectLst/>
              <a:uFillTx/>
              <a:latin typeface="Arial"/>
            </a:endParaRPr>
          </a:p>
        </p:txBody>
      </p:sp>
      <p:sp>
        <p:nvSpPr>
          <p:cNvPr id="196" name="Text 46"/>
          <p:cNvSpPr/>
          <p:nvPr/>
        </p:nvSpPr>
        <p:spPr>
          <a:xfrm>
            <a:off x="6693480" y="2734200"/>
            <a:ext cx="712800" cy="24660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1" lang="en-US" sz="1050" strike="noStrike" u="none">
                <a:solidFill>
                  <a:srgbClr val="123f48"/>
                </a:solidFill>
                <a:effectLst/>
                <a:uFillTx/>
                <a:latin typeface="Calibri"/>
                <a:ea typeface="Calibri"/>
              </a:rPr>
              <a:t>12,71</a:t>
            </a:r>
            <a:endParaRPr b="0" lang="en-US" sz="1050" strike="noStrike" u="none">
              <a:solidFill>
                <a:srgbClr val="000000"/>
              </a:solidFill>
              <a:effectLst/>
              <a:uFillTx/>
              <a:latin typeface="Arial"/>
            </a:endParaRPr>
          </a:p>
        </p:txBody>
      </p:sp>
      <p:sp>
        <p:nvSpPr>
          <p:cNvPr id="197" name="Text 47"/>
          <p:cNvSpPr/>
          <p:nvPr/>
        </p:nvSpPr>
        <p:spPr>
          <a:xfrm>
            <a:off x="731520" y="2002680"/>
            <a:ext cx="296244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60" strike="noStrike" u="none">
                <a:solidFill>
                  <a:srgbClr val="526970"/>
                </a:solidFill>
                <a:effectLst/>
                <a:uFillTx/>
                <a:latin typeface="Calibri"/>
                <a:ea typeface="Calibri"/>
              </a:rPr>
              <a:t>Mio. udstillingsbesøg</a:t>
            </a:r>
            <a:endParaRPr b="0" lang="en-US" sz="1060" strike="noStrike" u="none">
              <a:solidFill>
                <a:srgbClr val="000000"/>
              </a:solidFill>
              <a:effectLst/>
              <a:uFillTx/>
              <a:latin typeface="Arial"/>
            </a:endParaRPr>
          </a:p>
        </p:txBody>
      </p:sp>
      <p:sp>
        <p:nvSpPr>
          <p:cNvPr id="198" name="Text 48"/>
          <p:cNvSpPr/>
          <p:nvPr/>
        </p:nvSpPr>
        <p:spPr>
          <a:xfrm>
            <a:off x="740520" y="5504760"/>
            <a:ext cx="630900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10" strike="noStrike" u="none">
                <a:solidFill>
                  <a:srgbClr val="123f48"/>
                </a:solidFill>
                <a:effectLst/>
                <a:uFillTx/>
                <a:latin typeface="Calibri"/>
                <a:ea typeface="Calibri"/>
              </a:rPr>
              <a:t>2015–2025: +17,3 %   ·   2024–2025: −2,9 %</a:t>
            </a:r>
            <a:endParaRPr b="0" lang="en-US" sz="1310" strike="noStrike" u="none">
              <a:solidFill>
                <a:srgbClr val="000000"/>
              </a:solidFill>
              <a:effectLst/>
              <a:uFillTx/>
              <a:latin typeface="Arial"/>
            </a:endParaRPr>
          </a:p>
        </p:txBody>
      </p:sp>
      <p:sp>
        <p:nvSpPr>
          <p:cNvPr id="199" name="Shape 49"/>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200" name="Text 50"/>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201" name="Text 51"/>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Genopretning og langsigtet fremgang</a:t>
            </a:r>
            <a:endParaRPr b="0" lang="en-US" sz="1660" strike="noStrike" u="none">
              <a:solidFill>
                <a:srgbClr val="000000"/>
              </a:solidFill>
              <a:effectLst/>
              <a:uFillTx/>
              <a:latin typeface="Arial"/>
            </a:endParaRPr>
          </a:p>
        </p:txBody>
      </p:sp>
      <p:sp>
        <p:nvSpPr>
          <p:cNvPr id="202" name="Text 52"/>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De statslige og statsanerkendte museer har flere udstillingsbesøg i 2025 end i 2015 og 2019. Men 2025 er svagere end 2024, og udviklingen har været præget af pandemiens bratte fald.</a:t>
            </a:r>
            <a:endParaRPr b="0" lang="en-US" sz="1200" strike="noStrike" u="none">
              <a:solidFill>
                <a:srgbClr val="000000"/>
              </a:solidFill>
              <a:effectLst/>
              <a:uFillTx/>
              <a:latin typeface="Arial"/>
            </a:endParaRPr>
          </a:p>
        </p:txBody>
      </p:sp>
      <p:sp>
        <p:nvSpPr>
          <p:cNvPr id="203" name="Shape 53"/>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04" name="Text 54"/>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Det ændrer læsningen af kurven</a:t>
            </a:r>
            <a:endParaRPr b="0" lang="en-US" sz="1280" strike="noStrike" u="none">
              <a:solidFill>
                <a:srgbClr val="000000"/>
              </a:solidFill>
              <a:effectLst/>
              <a:uFillTx/>
              <a:latin typeface="Arial"/>
            </a:endParaRPr>
          </a:p>
        </p:txBody>
      </p:sp>
      <p:sp>
        <p:nvSpPr>
          <p:cNvPr id="205" name="Text 55"/>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En lang periode med vækst er ikke det samme som jævn, årlig fremgang. Resultatet forstås bedre som en langsigtet opadgående tendens, afbrudt af chok og efterfølgende genopretning.</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206"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207"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GEOGRAFI</a:t>
            </a:r>
            <a:endParaRPr b="0" lang="en-US" sz="939" strike="noStrike" u="none">
              <a:solidFill>
                <a:srgbClr val="000000"/>
              </a:solidFill>
              <a:effectLst/>
              <a:uFillTx/>
              <a:latin typeface="Arial"/>
            </a:endParaRPr>
          </a:p>
        </p:txBody>
      </p:sp>
      <p:sp>
        <p:nvSpPr>
          <p:cNvPr id="208"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78 % af nettostigningen i udstillingsbesøg findes i Hovedstaden</a:t>
            </a:r>
            <a:endParaRPr b="0" lang="en-US" sz="2800" strike="noStrike" u="none">
              <a:solidFill>
                <a:srgbClr val="000000"/>
              </a:solidFill>
              <a:effectLst/>
              <a:uFillTx/>
              <a:latin typeface="Arial"/>
            </a:endParaRPr>
          </a:p>
        </p:txBody>
      </p:sp>
      <p:sp>
        <p:nvSpPr>
          <p:cNvPr id="209"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Alle museumstyper · 2016–2025 · forskel i registrerede besøg efter museumsregion.</a:t>
            </a:r>
            <a:endParaRPr b="0" lang="en-US" sz="1250" strike="noStrike" u="none">
              <a:solidFill>
                <a:srgbClr val="000000"/>
              </a:solidFill>
              <a:effectLst/>
              <a:uFillTx/>
              <a:latin typeface="Arial"/>
            </a:endParaRPr>
          </a:p>
        </p:txBody>
      </p:sp>
      <p:sp>
        <p:nvSpPr>
          <p:cNvPr id="210"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11"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MUS3 2016 og 2025; egne beregninger. Region viser museumssted, ikke bopæl.</a:t>
            </a:r>
            <a:endParaRPr b="0" lang="en-US" sz="810" strike="noStrike" u="none">
              <a:solidFill>
                <a:srgbClr val="000000"/>
              </a:solidFill>
              <a:effectLst/>
              <a:uFillTx/>
              <a:latin typeface="Arial"/>
            </a:endParaRPr>
          </a:p>
        </p:txBody>
      </p:sp>
      <p:sp>
        <p:nvSpPr>
          <p:cNvPr id="212"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08</a:t>
            </a:r>
            <a:endParaRPr b="0" lang="en-US" sz="820" strike="noStrike" u="none">
              <a:solidFill>
                <a:srgbClr val="000000"/>
              </a:solidFill>
              <a:effectLst/>
              <a:uFillTx/>
              <a:latin typeface="Arial"/>
            </a:endParaRPr>
          </a:p>
        </p:txBody>
      </p:sp>
      <p:sp>
        <p:nvSpPr>
          <p:cNvPr id="213" name="Text 7"/>
          <p:cNvSpPr/>
          <p:nvPr/>
        </p:nvSpPr>
        <p:spPr>
          <a:xfrm>
            <a:off x="676800" y="2231280"/>
            <a:ext cx="168228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Hovedstaden</a:t>
            </a:r>
            <a:endParaRPr b="0" lang="en-US" sz="1140" strike="noStrike" u="none">
              <a:solidFill>
                <a:srgbClr val="000000"/>
              </a:solidFill>
              <a:effectLst/>
              <a:uFillTx/>
              <a:latin typeface="Arial"/>
            </a:endParaRPr>
          </a:p>
        </p:txBody>
      </p:sp>
      <p:sp>
        <p:nvSpPr>
          <p:cNvPr id="214" name="Shape 8"/>
          <p:cNvSpPr/>
          <p:nvPr/>
        </p:nvSpPr>
        <p:spPr>
          <a:xfrm>
            <a:off x="2468880" y="2258640"/>
            <a:ext cx="3684600" cy="21924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5" name="Shape 9"/>
          <p:cNvSpPr/>
          <p:nvPr/>
        </p:nvSpPr>
        <p:spPr>
          <a:xfrm>
            <a:off x="2468880" y="2258640"/>
            <a:ext cx="3477960" cy="21924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16" name="Text 10"/>
          <p:cNvSpPr/>
          <p:nvPr/>
        </p:nvSpPr>
        <p:spPr>
          <a:xfrm>
            <a:off x="6364080" y="2212920"/>
            <a:ext cx="94140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+1,98 mio.</a:t>
            </a:r>
            <a:endParaRPr b="0" lang="en-US" sz="1100" strike="noStrike" u="none">
              <a:solidFill>
                <a:srgbClr val="000000"/>
              </a:solidFill>
              <a:effectLst/>
              <a:uFillTx/>
              <a:latin typeface="Arial"/>
            </a:endParaRPr>
          </a:p>
        </p:txBody>
      </p:sp>
      <p:sp>
        <p:nvSpPr>
          <p:cNvPr id="217" name="Text 11"/>
          <p:cNvSpPr/>
          <p:nvPr/>
        </p:nvSpPr>
        <p:spPr>
          <a:xfrm>
            <a:off x="676800" y="2862000"/>
            <a:ext cx="168228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Syddanmark</a:t>
            </a:r>
            <a:endParaRPr b="0" lang="en-US" sz="1140" strike="noStrike" u="none">
              <a:solidFill>
                <a:srgbClr val="000000"/>
              </a:solidFill>
              <a:effectLst/>
              <a:uFillTx/>
              <a:latin typeface="Arial"/>
            </a:endParaRPr>
          </a:p>
        </p:txBody>
      </p:sp>
      <p:sp>
        <p:nvSpPr>
          <p:cNvPr id="218" name="Shape 12"/>
          <p:cNvSpPr/>
          <p:nvPr/>
        </p:nvSpPr>
        <p:spPr>
          <a:xfrm>
            <a:off x="2468880" y="2889360"/>
            <a:ext cx="3684600" cy="21924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9" name="Shape 13"/>
          <p:cNvSpPr/>
          <p:nvPr/>
        </p:nvSpPr>
        <p:spPr>
          <a:xfrm>
            <a:off x="2468880" y="2889360"/>
            <a:ext cx="462600" cy="21924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0" name="Text 14"/>
          <p:cNvSpPr/>
          <p:nvPr/>
        </p:nvSpPr>
        <p:spPr>
          <a:xfrm>
            <a:off x="6364080" y="2843640"/>
            <a:ext cx="94140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+0,26 mio.</a:t>
            </a:r>
            <a:endParaRPr b="0" lang="en-US" sz="1100" strike="noStrike" u="none">
              <a:solidFill>
                <a:srgbClr val="000000"/>
              </a:solidFill>
              <a:effectLst/>
              <a:uFillTx/>
              <a:latin typeface="Arial"/>
            </a:endParaRPr>
          </a:p>
        </p:txBody>
      </p:sp>
      <p:sp>
        <p:nvSpPr>
          <p:cNvPr id="221" name="Text 15"/>
          <p:cNvSpPr/>
          <p:nvPr/>
        </p:nvSpPr>
        <p:spPr>
          <a:xfrm>
            <a:off x="676800" y="3493080"/>
            <a:ext cx="168228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Nordjylland</a:t>
            </a:r>
            <a:endParaRPr b="0" lang="en-US" sz="1140" strike="noStrike" u="none">
              <a:solidFill>
                <a:srgbClr val="000000"/>
              </a:solidFill>
              <a:effectLst/>
              <a:uFillTx/>
              <a:latin typeface="Arial"/>
            </a:endParaRPr>
          </a:p>
        </p:txBody>
      </p:sp>
      <p:sp>
        <p:nvSpPr>
          <p:cNvPr id="222" name="Shape 16"/>
          <p:cNvSpPr/>
          <p:nvPr/>
        </p:nvSpPr>
        <p:spPr>
          <a:xfrm>
            <a:off x="2468880" y="3520440"/>
            <a:ext cx="3684600" cy="21924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3" name="Shape 17"/>
          <p:cNvSpPr/>
          <p:nvPr/>
        </p:nvSpPr>
        <p:spPr>
          <a:xfrm>
            <a:off x="2468880" y="3520440"/>
            <a:ext cx="382320" cy="21924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4" name="Text 18"/>
          <p:cNvSpPr/>
          <p:nvPr/>
        </p:nvSpPr>
        <p:spPr>
          <a:xfrm>
            <a:off x="6364080" y="3474720"/>
            <a:ext cx="94140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+0,22 mio.</a:t>
            </a:r>
            <a:endParaRPr b="0" lang="en-US" sz="1100" strike="noStrike" u="none">
              <a:solidFill>
                <a:srgbClr val="000000"/>
              </a:solidFill>
              <a:effectLst/>
              <a:uFillTx/>
              <a:latin typeface="Arial"/>
            </a:endParaRPr>
          </a:p>
        </p:txBody>
      </p:sp>
      <p:sp>
        <p:nvSpPr>
          <p:cNvPr id="225" name="Text 19"/>
          <p:cNvSpPr/>
          <p:nvPr/>
        </p:nvSpPr>
        <p:spPr>
          <a:xfrm>
            <a:off x="676800" y="4123800"/>
            <a:ext cx="168228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Sjælland</a:t>
            </a:r>
            <a:endParaRPr b="0" lang="en-US" sz="1140" strike="noStrike" u="none">
              <a:solidFill>
                <a:srgbClr val="000000"/>
              </a:solidFill>
              <a:effectLst/>
              <a:uFillTx/>
              <a:latin typeface="Arial"/>
            </a:endParaRPr>
          </a:p>
        </p:txBody>
      </p:sp>
      <p:sp>
        <p:nvSpPr>
          <p:cNvPr id="226" name="Shape 20"/>
          <p:cNvSpPr/>
          <p:nvPr/>
        </p:nvSpPr>
        <p:spPr>
          <a:xfrm>
            <a:off x="2468880" y="4151520"/>
            <a:ext cx="3684600" cy="21924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7" name="Shape 21"/>
          <p:cNvSpPr/>
          <p:nvPr/>
        </p:nvSpPr>
        <p:spPr>
          <a:xfrm>
            <a:off x="2468880" y="4151520"/>
            <a:ext cx="324000" cy="21924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8" name="Text 22"/>
          <p:cNvSpPr/>
          <p:nvPr/>
        </p:nvSpPr>
        <p:spPr>
          <a:xfrm>
            <a:off x="6364080" y="4105800"/>
            <a:ext cx="94140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+0,18 mio.</a:t>
            </a:r>
            <a:endParaRPr b="0" lang="en-US" sz="1100" strike="noStrike" u="none">
              <a:solidFill>
                <a:srgbClr val="000000"/>
              </a:solidFill>
              <a:effectLst/>
              <a:uFillTx/>
              <a:latin typeface="Arial"/>
            </a:endParaRPr>
          </a:p>
        </p:txBody>
      </p:sp>
      <p:sp>
        <p:nvSpPr>
          <p:cNvPr id="229" name="Text 23"/>
          <p:cNvSpPr/>
          <p:nvPr/>
        </p:nvSpPr>
        <p:spPr>
          <a:xfrm>
            <a:off x="676800" y="4754880"/>
            <a:ext cx="168228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Midtjylland</a:t>
            </a:r>
            <a:endParaRPr b="0" lang="en-US" sz="1140" strike="noStrike" u="none">
              <a:solidFill>
                <a:srgbClr val="000000"/>
              </a:solidFill>
              <a:effectLst/>
              <a:uFillTx/>
              <a:latin typeface="Arial"/>
            </a:endParaRPr>
          </a:p>
        </p:txBody>
      </p:sp>
      <p:sp>
        <p:nvSpPr>
          <p:cNvPr id="230" name="Shape 24"/>
          <p:cNvSpPr/>
          <p:nvPr/>
        </p:nvSpPr>
        <p:spPr>
          <a:xfrm>
            <a:off x="2468880" y="4782240"/>
            <a:ext cx="3684600" cy="21924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31" name="Shape 25"/>
          <p:cNvSpPr/>
          <p:nvPr/>
        </p:nvSpPr>
        <p:spPr>
          <a:xfrm>
            <a:off x="2468880" y="4782240"/>
            <a:ext cx="176040" cy="219240"/>
          </a:xfrm>
          <a:prstGeom prst="rect">
            <a:avLst/>
          </a:prstGeom>
          <a:solidFill>
            <a:srgbClr val="ad6437"/>
          </a:solidFill>
          <a:ln w="12700">
            <a:solidFill>
              <a:srgbClr val="ad6437"/>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32" name="Text 26"/>
          <p:cNvSpPr/>
          <p:nvPr/>
        </p:nvSpPr>
        <p:spPr>
          <a:xfrm>
            <a:off x="6364080" y="4736520"/>
            <a:ext cx="94140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-0,10 mio.</a:t>
            </a:r>
            <a:endParaRPr b="0" lang="en-US" sz="1100" strike="noStrike" u="none">
              <a:solidFill>
                <a:srgbClr val="000000"/>
              </a:solidFill>
              <a:effectLst/>
              <a:uFillTx/>
              <a:latin typeface="Arial"/>
            </a:endParaRPr>
          </a:p>
        </p:txBody>
      </p:sp>
      <p:sp>
        <p:nvSpPr>
          <p:cNvPr id="233" name="Text 27"/>
          <p:cNvSpPr/>
          <p:nvPr/>
        </p:nvSpPr>
        <p:spPr>
          <a:xfrm>
            <a:off x="704160" y="5596200"/>
            <a:ext cx="6629040" cy="282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2f766e"/>
                </a:solidFill>
                <a:effectLst/>
                <a:uFillTx/>
                <a:latin typeface="Calibri"/>
                <a:ea typeface="Calibri"/>
              </a:rPr>
              <a:t>Nettostigning hele landet: +2,55 mio. udstillingsbesøg</a:t>
            </a:r>
            <a:endParaRPr b="0" lang="en-US" sz="1140" strike="noStrike" u="none">
              <a:solidFill>
                <a:srgbClr val="000000"/>
              </a:solidFill>
              <a:effectLst/>
              <a:uFillTx/>
              <a:latin typeface="Arial"/>
            </a:endParaRPr>
          </a:p>
        </p:txBody>
      </p:sp>
      <p:sp>
        <p:nvSpPr>
          <p:cNvPr id="234" name="Shape 28"/>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235" name="Text 29"/>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236" name="Text 30"/>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Væksten er ikke et ensartet sektorløft</a:t>
            </a:r>
            <a:endParaRPr b="0" lang="en-US" sz="1660" strike="noStrike" u="none">
              <a:solidFill>
                <a:srgbClr val="000000"/>
              </a:solidFill>
              <a:effectLst/>
              <a:uFillTx/>
              <a:latin typeface="Arial"/>
            </a:endParaRPr>
          </a:p>
        </p:txBody>
      </p:sp>
      <p:sp>
        <p:nvSpPr>
          <p:cNvPr id="237" name="Text 31"/>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Museerne i Hovedstaden står for ca. 1,98 mio. af landets 2,55 mio. flere udstillingsbesøg fra 2016 til 2025. Andre regioner bidrager langt mindre, og Midtjylland har en mindre tilbagegang.</a:t>
            </a:r>
            <a:endParaRPr b="0" lang="en-US" sz="1200" strike="noStrike" u="none">
              <a:solidFill>
                <a:srgbClr val="000000"/>
              </a:solidFill>
              <a:effectLst/>
              <a:uFillTx/>
              <a:latin typeface="Arial"/>
            </a:endParaRPr>
          </a:p>
        </p:txBody>
      </p:sp>
      <p:sp>
        <p:nvSpPr>
          <p:cNvPr id="238" name="Shape 32"/>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39" name="Text 33"/>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Mulige drivkræfter</a:t>
            </a:r>
            <a:endParaRPr b="0" lang="en-US" sz="1280" strike="noStrike" u="none">
              <a:solidFill>
                <a:srgbClr val="000000"/>
              </a:solidFill>
              <a:effectLst/>
              <a:uFillTx/>
              <a:latin typeface="Arial"/>
            </a:endParaRPr>
          </a:p>
        </p:txBody>
      </p:sp>
      <p:sp>
        <p:nvSpPr>
          <p:cNvPr id="240" name="Text 34"/>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Store publikumsinstitutioner, turisme, særudstillinger og lokal museumsstruktur kan påvirke mønstret. Det er relevante forklaringsspor, men de kan ikke isoleres ud fra regionalt summerede besøgstal.</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241"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242"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GEOGRAFI</a:t>
            </a:r>
            <a:endParaRPr b="0" lang="en-US" sz="939" strike="noStrike" u="none">
              <a:solidFill>
                <a:srgbClr val="000000"/>
              </a:solidFill>
              <a:effectLst/>
              <a:uFillTx/>
              <a:latin typeface="Arial"/>
            </a:endParaRPr>
          </a:p>
        </p:txBody>
      </p:sp>
      <p:sp>
        <p:nvSpPr>
          <p:cNvPr id="243"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Hovedstadens andel steg med 5,1 pct. point mellem 2016 og 2025</a:t>
            </a:r>
            <a:endParaRPr b="0" lang="en-US" sz="2800" strike="noStrike" u="none">
              <a:solidFill>
                <a:srgbClr val="000000"/>
              </a:solidFill>
              <a:effectLst/>
              <a:uFillTx/>
              <a:latin typeface="Arial"/>
            </a:endParaRPr>
          </a:p>
        </p:txBody>
      </p:sp>
      <p:sp>
        <p:nvSpPr>
          <p:cNvPr id="244"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Alle museumstyper, udstillingsbesøg fordelt efter registreringssted.</a:t>
            </a:r>
            <a:endParaRPr b="0" lang="en-US" sz="1250" strike="noStrike" u="none">
              <a:solidFill>
                <a:srgbClr val="000000"/>
              </a:solidFill>
              <a:effectLst/>
              <a:uFillTx/>
              <a:latin typeface="Arial"/>
            </a:endParaRPr>
          </a:p>
        </p:txBody>
      </p:sp>
      <p:sp>
        <p:nvSpPr>
          <p:cNvPr id="245"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46"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MUS3, 2016/2025. Andele beregnet af de regionale landstotaler.</a:t>
            </a:r>
            <a:endParaRPr b="0" lang="en-US" sz="810" strike="noStrike" u="none">
              <a:solidFill>
                <a:srgbClr val="000000"/>
              </a:solidFill>
              <a:effectLst/>
              <a:uFillTx/>
              <a:latin typeface="Arial"/>
            </a:endParaRPr>
          </a:p>
        </p:txBody>
      </p:sp>
      <p:sp>
        <p:nvSpPr>
          <p:cNvPr id="247"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09</a:t>
            </a:r>
            <a:endParaRPr b="0" lang="en-US" sz="820" strike="noStrike" u="none">
              <a:solidFill>
                <a:srgbClr val="000000"/>
              </a:solidFill>
              <a:effectLst/>
              <a:uFillTx/>
              <a:latin typeface="Arial"/>
            </a:endParaRPr>
          </a:p>
        </p:txBody>
      </p:sp>
      <p:sp>
        <p:nvSpPr>
          <p:cNvPr id="248" name="Text 7"/>
          <p:cNvSpPr/>
          <p:nvPr/>
        </p:nvSpPr>
        <p:spPr>
          <a:xfrm>
            <a:off x="758880" y="2148840"/>
            <a:ext cx="105120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00" strike="noStrike" u="none">
                <a:solidFill>
                  <a:srgbClr val="132a33"/>
                </a:solidFill>
                <a:effectLst/>
                <a:uFillTx/>
                <a:latin typeface="Calibri"/>
                <a:ea typeface="Calibri"/>
              </a:rPr>
              <a:t>2016</a:t>
            </a:r>
            <a:endParaRPr b="0" lang="en-US" sz="1300" strike="noStrike" u="none">
              <a:solidFill>
                <a:srgbClr val="000000"/>
              </a:solidFill>
              <a:effectLst/>
              <a:uFillTx/>
              <a:latin typeface="Arial"/>
            </a:endParaRPr>
          </a:p>
        </p:txBody>
      </p:sp>
      <p:sp>
        <p:nvSpPr>
          <p:cNvPr id="249" name="Text 8"/>
          <p:cNvSpPr/>
          <p:nvPr/>
        </p:nvSpPr>
        <p:spPr>
          <a:xfrm>
            <a:off x="758880" y="3740040"/>
            <a:ext cx="105120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00" strike="noStrike" u="none">
                <a:solidFill>
                  <a:srgbClr val="132a33"/>
                </a:solidFill>
                <a:effectLst/>
                <a:uFillTx/>
                <a:latin typeface="Calibri"/>
                <a:ea typeface="Calibri"/>
              </a:rPr>
              <a:t>2025</a:t>
            </a:r>
            <a:endParaRPr b="0" lang="en-US" sz="1300" strike="noStrike" u="none">
              <a:solidFill>
                <a:srgbClr val="000000"/>
              </a:solidFill>
              <a:effectLst/>
              <a:uFillTx/>
              <a:latin typeface="Arial"/>
            </a:endParaRPr>
          </a:p>
        </p:txBody>
      </p:sp>
      <p:sp>
        <p:nvSpPr>
          <p:cNvPr id="250" name="Shape 9"/>
          <p:cNvSpPr/>
          <p:nvPr/>
        </p:nvSpPr>
        <p:spPr>
          <a:xfrm>
            <a:off x="868680" y="2651760"/>
            <a:ext cx="5851800" cy="47520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51" name="Shape 10"/>
          <p:cNvSpPr/>
          <p:nvPr/>
        </p:nvSpPr>
        <p:spPr>
          <a:xfrm>
            <a:off x="868680" y="2651760"/>
            <a:ext cx="2511720" cy="47520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2" name="Text 11"/>
          <p:cNvSpPr/>
          <p:nvPr/>
        </p:nvSpPr>
        <p:spPr>
          <a:xfrm>
            <a:off x="987480" y="2770560"/>
            <a:ext cx="114264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ffffff"/>
                </a:solidFill>
                <a:effectLst/>
                <a:uFillTx/>
                <a:latin typeface="Calibri"/>
                <a:ea typeface="Calibri"/>
              </a:rPr>
              <a:t>42,9 %</a:t>
            </a:r>
            <a:endParaRPr b="0" lang="en-US" sz="1140" strike="noStrike" u="none">
              <a:solidFill>
                <a:srgbClr val="000000"/>
              </a:solidFill>
              <a:effectLst/>
              <a:uFillTx/>
              <a:latin typeface="Arial"/>
            </a:endParaRPr>
          </a:p>
        </p:txBody>
      </p:sp>
      <p:sp>
        <p:nvSpPr>
          <p:cNvPr id="253" name="Text 12"/>
          <p:cNvSpPr/>
          <p:nvPr/>
        </p:nvSpPr>
        <p:spPr>
          <a:xfrm>
            <a:off x="4023360" y="2770560"/>
            <a:ext cx="2450160" cy="2098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50" strike="noStrike" u="none">
                <a:solidFill>
                  <a:srgbClr val="526970"/>
                </a:solidFill>
                <a:effectLst/>
                <a:uFillTx/>
                <a:latin typeface="Calibri"/>
                <a:ea typeface="Calibri"/>
              </a:rPr>
              <a:t>57,1 % øvrige regioner</a:t>
            </a:r>
            <a:endParaRPr b="0" lang="en-US" sz="1050" strike="noStrike" u="none">
              <a:solidFill>
                <a:srgbClr val="000000"/>
              </a:solidFill>
              <a:effectLst/>
              <a:uFillTx/>
              <a:latin typeface="Arial"/>
            </a:endParaRPr>
          </a:p>
        </p:txBody>
      </p:sp>
      <p:sp>
        <p:nvSpPr>
          <p:cNvPr id="254" name="Shape 13"/>
          <p:cNvSpPr/>
          <p:nvPr/>
        </p:nvSpPr>
        <p:spPr>
          <a:xfrm>
            <a:off x="868680" y="4224600"/>
            <a:ext cx="5851800" cy="47520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55" name="Shape 14"/>
          <p:cNvSpPr/>
          <p:nvPr/>
        </p:nvSpPr>
        <p:spPr>
          <a:xfrm>
            <a:off x="868680" y="4224600"/>
            <a:ext cx="2807280" cy="47520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6" name="Text 15"/>
          <p:cNvSpPr/>
          <p:nvPr/>
        </p:nvSpPr>
        <p:spPr>
          <a:xfrm>
            <a:off x="987480" y="4343400"/>
            <a:ext cx="114264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ffffff"/>
                </a:solidFill>
                <a:effectLst/>
                <a:uFillTx/>
                <a:latin typeface="Calibri"/>
                <a:ea typeface="Calibri"/>
              </a:rPr>
              <a:t>48,0 %</a:t>
            </a:r>
            <a:endParaRPr b="0" lang="en-US" sz="1140" strike="noStrike" u="none">
              <a:solidFill>
                <a:srgbClr val="000000"/>
              </a:solidFill>
              <a:effectLst/>
              <a:uFillTx/>
              <a:latin typeface="Arial"/>
            </a:endParaRPr>
          </a:p>
        </p:txBody>
      </p:sp>
      <p:sp>
        <p:nvSpPr>
          <p:cNvPr id="257" name="Text 16"/>
          <p:cNvSpPr/>
          <p:nvPr/>
        </p:nvSpPr>
        <p:spPr>
          <a:xfrm>
            <a:off x="4023360" y="4343400"/>
            <a:ext cx="2450160" cy="2098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1050" strike="noStrike" u="none">
                <a:solidFill>
                  <a:srgbClr val="526970"/>
                </a:solidFill>
                <a:effectLst/>
                <a:uFillTx/>
                <a:latin typeface="Calibri"/>
                <a:ea typeface="Calibri"/>
              </a:rPr>
              <a:t>52,0 % øvrige regioner</a:t>
            </a:r>
            <a:endParaRPr b="0" lang="en-US" sz="1050" strike="noStrike" u="none">
              <a:solidFill>
                <a:srgbClr val="000000"/>
              </a:solidFill>
              <a:effectLst/>
              <a:uFillTx/>
              <a:latin typeface="Arial"/>
            </a:endParaRPr>
          </a:p>
        </p:txBody>
      </p:sp>
      <p:sp>
        <p:nvSpPr>
          <p:cNvPr id="258" name="Shape 17"/>
          <p:cNvSpPr/>
          <p:nvPr/>
        </p:nvSpPr>
        <p:spPr>
          <a:xfrm>
            <a:off x="822960" y="5504760"/>
            <a:ext cx="200880" cy="16416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9" name="Text 18"/>
          <p:cNvSpPr/>
          <p:nvPr/>
        </p:nvSpPr>
        <p:spPr>
          <a:xfrm>
            <a:off x="1115640" y="5477400"/>
            <a:ext cx="274284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60" strike="noStrike" u="none">
                <a:solidFill>
                  <a:srgbClr val="526970"/>
                </a:solidFill>
                <a:effectLst/>
                <a:uFillTx/>
                <a:latin typeface="Calibri"/>
                <a:ea typeface="Calibri"/>
              </a:rPr>
              <a:t>Region Hovedstaden</a:t>
            </a:r>
            <a:endParaRPr b="0" lang="en-US" sz="1060" strike="noStrike" u="none">
              <a:solidFill>
                <a:srgbClr val="000000"/>
              </a:solidFill>
              <a:effectLst/>
              <a:uFillTx/>
              <a:latin typeface="Arial"/>
            </a:endParaRPr>
          </a:p>
        </p:txBody>
      </p:sp>
      <p:sp>
        <p:nvSpPr>
          <p:cNvPr id="260" name="Shape 19"/>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261" name="Text 20"/>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262" name="Text 21"/>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Besøgslandskabet har flyttet sig</a:t>
            </a:r>
            <a:endParaRPr b="0" lang="en-US" sz="1660" strike="noStrike" u="none">
              <a:solidFill>
                <a:srgbClr val="000000"/>
              </a:solidFill>
              <a:effectLst/>
              <a:uFillTx/>
              <a:latin typeface="Arial"/>
            </a:endParaRPr>
          </a:p>
        </p:txBody>
      </p:sp>
      <p:sp>
        <p:nvSpPr>
          <p:cNvPr id="263" name="Text 22"/>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Hovedstadens andel af landets udstillingsbesøg er steget fra knap 43 % til knap 48 %. Stigningen er tydelig også relativt til den samlede nationale aktivitet.</a:t>
            </a:r>
            <a:endParaRPr b="0" lang="en-US" sz="1200" strike="noStrike" u="none">
              <a:solidFill>
                <a:srgbClr val="000000"/>
              </a:solidFill>
              <a:effectLst/>
              <a:uFillTx/>
              <a:latin typeface="Arial"/>
            </a:endParaRPr>
          </a:p>
        </p:txBody>
      </p:sp>
      <p:sp>
        <p:nvSpPr>
          <p:cNvPr id="264" name="Shape 23"/>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65" name="Text 24"/>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En anden geografi for adgang</a:t>
            </a:r>
            <a:endParaRPr b="0" lang="en-US" sz="1280" strike="noStrike" u="none">
              <a:solidFill>
                <a:srgbClr val="000000"/>
              </a:solidFill>
              <a:effectLst/>
              <a:uFillTx/>
              <a:latin typeface="Arial"/>
            </a:endParaRPr>
          </a:p>
        </p:txBody>
      </p:sp>
      <p:sp>
        <p:nvSpPr>
          <p:cNvPr id="266" name="Text 25"/>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Regional koncentration af museernes besøg og borgernes egen museumsdeltagelse er forskellige geografier. Forståelsen af adgang kræver derfor også data om borgernes bopæl og deltagelse.</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267"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268"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GEOGRAFI</a:t>
            </a:r>
            <a:endParaRPr b="0" lang="en-US" sz="939" strike="noStrike" u="none">
              <a:solidFill>
                <a:srgbClr val="000000"/>
              </a:solidFill>
              <a:effectLst/>
              <a:uFillTx/>
              <a:latin typeface="Arial"/>
            </a:endParaRPr>
          </a:p>
        </p:txBody>
      </p:sp>
      <p:sp>
        <p:nvSpPr>
          <p:cNvPr id="269"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Ti museer samler knap tre ud af ti udstillingsbesøg</a:t>
            </a:r>
            <a:endParaRPr b="0" lang="en-US" sz="2800" strike="noStrike" u="none">
              <a:solidFill>
                <a:srgbClr val="000000"/>
              </a:solidFill>
              <a:effectLst/>
              <a:uFillTx/>
              <a:latin typeface="Arial"/>
            </a:endParaRPr>
          </a:p>
        </p:txBody>
      </p:sp>
      <p:sp>
        <p:nvSpPr>
          <p:cNvPr id="270"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2025 · de ti mest besøgte museer i DST’s tabel · sammenlignet med to forskellige nævnere.</a:t>
            </a:r>
            <a:endParaRPr b="0" lang="en-US" sz="1250" strike="noStrike" u="none">
              <a:solidFill>
                <a:srgbClr val="000000"/>
              </a:solidFill>
              <a:effectLst/>
              <a:uFillTx/>
              <a:latin typeface="Arial"/>
            </a:endParaRPr>
          </a:p>
        </p:txBody>
      </p:sp>
      <p:sp>
        <p:nvSpPr>
          <p:cNvPr id="271"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72"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Museer 2025, top-ti-listen og udstillingsbesøg efter museumskategori; egne andelsberegninger.</a:t>
            </a:r>
            <a:endParaRPr b="0" lang="en-US" sz="810" strike="noStrike" u="none">
              <a:solidFill>
                <a:srgbClr val="000000"/>
              </a:solidFill>
              <a:effectLst/>
              <a:uFillTx/>
              <a:latin typeface="Arial"/>
            </a:endParaRPr>
          </a:p>
        </p:txBody>
      </p:sp>
      <p:sp>
        <p:nvSpPr>
          <p:cNvPr id="273"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10</a:t>
            </a:r>
            <a:endParaRPr b="0" lang="en-US" sz="820" strike="noStrike" u="none">
              <a:solidFill>
                <a:srgbClr val="000000"/>
              </a:solidFill>
              <a:effectLst/>
              <a:uFillTx/>
              <a:latin typeface="Arial"/>
            </a:endParaRPr>
          </a:p>
        </p:txBody>
      </p:sp>
      <p:sp>
        <p:nvSpPr>
          <p:cNvPr id="274" name="Text 7"/>
          <p:cNvSpPr/>
          <p:nvPr/>
        </p:nvSpPr>
        <p:spPr>
          <a:xfrm>
            <a:off x="786240" y="2002680"/>
            <a:ext cx="2285640" cy="228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80" strike="noStrike" u="none">
                <a:solidFill>
                  <a:srgbClr val="526970"/>
                </a:solidFill>
                <a:effectLst/>
                <a:uFillTx/>
                <a:latin typeface="Calibri"/>
                <a:ea typeface="Calibri"/>
              </a:rPr>
              <a:t>Fælles skala: 0–40 %</a:t>
            </a:r>
            <a:endParaRPr b="0" lang="en-US" sz="980" strike="noStrike" u="none">
              <a:solidFill>
                <a:srgbClr val="000000"/>
              </a:solidFill>
              <a:effectLst/>
              <a:uFillTx/>
              <a:latin typeface="Arial"/>
            </a:endParaRPr>
          </a:p>
        </p:txBody>
      </p:sp>
      <p:sp>
        <p:nvSpPr>
          <p:cNvPr id="275" name="Text 8"/>
          <p:cNvSpPr/>
          <p:nvPr/>
        </p:nvSpPr>
        <p:spPr>
          <a:xfrm>
            <a:off x="786240" y="2185560"/>
            <a:ext cx="4370400" cy="3196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20" strike="noStrike" u="none">
                <a:solidFill>
                  <a:srgbClr val="132a33"/>
                </a:solidFill>
                <a:effectLst/>
                <a:uFillTx/>
                <a:latin typeface="Calibri"/>
                <a:ea typeface="Calibri"/>
              </a:rPr>
              <a:t>Alle museumstyper</a:t>
            </a:r>
            <a:endParaRPr b="0" lang="en-US" sz="1320" strike="noStrike" u="none">
              <a:solidFill>
                <a:srgbClr val="000000"/>
              </a:solidFill>
              <a:effectLst/>
              <a:uFillTx/>
              <a:latin typeface="Arial"/>
            </a:endParaRPr>
          </a:p>
        </p:txBody>
      </p:sp>
      <p:sp>
        <p:nvSpPr>
          <p:cNvPr id="276" name="Shape 9"/>
          <p:cNvSpPr/>
          <p:nvPr/>
        </p:nvSpPr>
        <p:spPr>
          <a:xfrm>
            <a:off x="795600" y="2642760"/>
            <a:ext cx="5129280" cy="35640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77" name="Shape 10"/>
          <p:cNvSpPr/>
          <p:nvPr/>
        </p:nvSpPr>
        <p:spPr>
          <a:xfrm>
            <a:off x="795600" y="2642760"/>
            <a:ext cx="3654720" cy="35640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78" name="Text 11"/>
          <p:cNvSpPr/>
          <p:nvPr/>
        </p:nvSpPr>
        <p:spPr>
          <a:xfrm>
            <a:off x="6144840" y="2679120"/>
            <a:ext cx="1060200" cy="3380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679" strike="noStrike" u="none">
                <a:solidFill>
                  <a:srgbClr val="123f48"/>
                </a:solidFill>
                <a:effectLst/>
                <a:uFillTx/>
                <a:latin typeface="Calibri"/>
                <a:ea typeface="Calibri"/>
              </a:rPr>
              <a:t>28,5 %</a:t>
            </a:r>
            <a:endParaRPr b="0" lang="en-US" sz="1679" strike="noStrike" u="none">
              <a:solidFill>
                <a:srgbClr val="000000"/>
              </a:solidFill>
              <a:effectLst/>
              <a:uFillTx/>
              <a:latin typeface="Arial"/>
            </a:endParaRPr>
          </a:p>
        </p:txBody>
      </p:sp>
      <p:sp>
        <p:nvSpPr>
          <p:cNvPr id="279" name="Text 12"/>
          <p:cNvSpPr/>
          <p:nvPr/>
        </p:nvSpPr>
        <p:spPr>
          <a:xfrm>
            <a:off x="786240" y="3429000"/>
            <a:ext cx="4370400" cy="3196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20" strike="noStrike" u="none">
                <a:solidFill>
                  <a:srgbClr val="132a33"/>
                </a:solidFill>
                <a:effectLst/>
                <a:uFillTx/>
                <a:latin typeface="Calibri"/>
                <a:ea typeface="Calibri"/>
              </a:rPr>
              <a:t>Ekskl. museumslignende</a:t>
            </a:r>
            <a:endParaRPr b="0" lang="en-US" sz="1320" strike="noStrike" u="none">
              <a:solidFill>
                <a:srgbClr val="000000"/>
              </a:solidFill>
              <a:effectLst/>
              <a:uFillTx/>
              <a:latin typeface="Arial"/>
            </a:endParaRPr>
          </a:p>
        </p:txBody>
      </p:sp>
      <p:sp>
        <p:nvSpPr>
          <p:cNvPr id="280" name="Shape 13"/>
          <p:cNvSpPr/>
          <p:nvPr/>
        </p:nvSpPr>
        <p:spPr>
          <a:xfrm>
            <a:off x="795600" y="3886200"/>
            <a:ext cx="5129280" cy="35640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81" name="Shape 14"/>
          <p:cNvSpPr/>
          <p:nvPr/>
        </p:nvSpPr>
        <p:spPr>
          <a:xfrm>
            <a:off x="795600" y="3886200"/>
            <a:ext cx="4231800" cy="35640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82" name="Text 15"/>
          <p:cNvSpPr/>
          <p:nvPr/>
        </p:nvSpPr>
        <p:spPr>
          <a:xfrm>
            <a:off x="6144840" y="3922920"/>
            <a:ext cx="1060200" cy="3380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679" strike="noStrike" u="none">
                <a:solidFill>
                  <a:srgbClr val="2f766e"/>
                </a:solidFill>
                <a:effectLst/>
                <a:uFillTx/>
                <a:latin typeface="Calibri"/>
                <a:ea typeface="Calibri"/>
              </a:rPr>
              <a:t>33,0 %</a:t>
            </a:r>
            <a:endParaRPr b="0" lang="en-US" sz="1679" strike="noStrike" u="none">
              <a:solidFill>
                <a:srgbClr val="000000"/>
              </a:solidFill>
              <a:effectLst/>
              <a:uFillTx/>
              <a:latin typeface="Arial"/>
            </a:endParaRPr>
          </a:p>
        </p:txBody>
      </p:sp>
      <p:sp>
        <p:nvSpPr>
          <p:cNvPr id="283" name="Shape 16"/>
          <p:cNvSpPr/>
          <p:nvPr/>
        </p:nvSpPr>
        <p:spPr>
          <a:xfrm>
            <a:off x="777240" y="5340240"/>
            <a:ext cx="6510240" cy="493560"/>
          </a:xfrm>
          <a:prstGeom prst="roundRect">
            <a:avLst>
              <a:gd name="adj" fmla="val 16667"/>
            </a:avLst>
          </a:prstGeom>
          <a:solidFill>
            <a:srgbClr val="eef3f0"/>
          </a:solidFill>
          <a:ln w="12700">
            <a:solidFill>
              <a:srgbClr val="eef3f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84" name="Text 17"/>
          <p:cNvSpPr/>
          <p:nvPr/>
        </p:nvSpPr>
        <p:spPr>
          <a:xfrm>
            <a:off x="978480" y="5495400"/>
            <a:ext cx="609876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90" strike="noStrike" u="none">
                <a:solidFill>
                  <a:srgbClr val="123f48"/>
                </a:solidFill>
                <a:effectLst/>
                <a:uFillTx/>
                <a:latin typeface="Calibri"/>
                <a:ea typeface="Calibri"/>
              </a:rPr>
              <a:t>Ti museer: ca. 5,01 mio. udstillingsbesøg i 2025</a:t>
            </a:r>
            <a:endParaRPr b="0" lang="en-US" sz="1190" strike="noStrike" u="none">
              <a:solidFill>
                <a:srgbClr val="000000"/>
              </a:solidFill>
              <a:effectLst/>
              <a:uFillTx/>
              <a:latin typeface="Arial"/>
            </a:endParaRPr>
          </a:p>
        </p:txBody>
      </p:sp>
      <p:sp>
        <p:nvSpPr>
          <p:cNvPr id="285" name="Shape 18"/>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286" name="Text 19"/>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287" name="Text 20"/>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fontScale="92500" lnSpcReduction="19999"/>
          </a:bodyPr>
          <a:p>
            <a:pPr defTabSz="914400">
              <a:lnSpc>
                <a:spcPct val="100000"/>
              </a:lnSpc>
              <a:tabLst>
                <a:tab algn="l" pos="0"/>
              </a:tabLst>
            </a:pPr>
            <a:r>
              <a:rPr b="0" lang="en-US" sz="1660" strike="noStrike" u="none">
                <a:solidFill>
                  <a:srgbClr val="123f48"/>
                </a:solidFill>
                <a:effectLst/>
                <a:uFillTx/>
                <a:latin typeface="Times New Roman"/>
                <a:ea typeface="Times New Roman"/>
              </a:rPr>
              <a:t>Større museer fylder tungt i det samlede besøg</a:t>
            </a:r>
            <a:endParaRPr b="0" lang="en-US" sz="1660" strike="noStrike" u="none">
              <a:solidFill>
                <a:srgbClr val="000000"/>
              </a:solidFill>
              <a:effectLst/>
              <a:uFillTx/>
              <a:latin typeface="Arial"/>
            </a:endParaRPr>
          </a:p>
        </p:txBody>
      </p:sp>
      <p:sp>
        <p:nvSpPr>
          <p:cNvPr id="288" name="Text 21"/>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De ti største museer registrerede tilsammen omkring 5,01 mio. udstillingsbesøg. Det svarer til 28,5 % af alle udstillingsbesøg og viser, at et relativt lille antal institutioner har stor betydning for landstallet.</a:t>
            </a:r>
            <a:endParaRPr b="0" lang="en-US" sz="1200" strike="noStrike" u="none">
              <a:solidFill>
                <a:srgbClr val="000000"/>
              </a:solidFill>
              <a:effectLst/>
              <a:uFillTx/>
              <a:latin typeface="Arial"/>
            </a:endParaRPr>
          </a:p>
        </p:txBody>
      </p:sp>
      <p:sp>
        <p:nvSpPr>
          <p:cNvPr id="289" name="Shape 22"/>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90" name="Text 23"/>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To afgrænsninger af samme koncentration</a:t>
            </a:r>
            <a:endParaRPr b="0" lang="en-US" sz="1280" strike="noStrike" u="none">
              <a:solidFill>
                <a:srgbClr val="000000"/>
              </a:solidFill>
              <a:effectLst/>
              <a:uFillTx/>
              <a:latin typeface="Arial"/>
            </a:endParaRPr>
          </a:p>
        </p:txBody>
      </p:sp>
      <p:sp>
        <p:nvSpPr>
          <p:cNvPr id="291" name="Text 24"/>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I DST’s snævrere opgørelse uden museumslignende institutioner svarer andelen til cirka 33 %. Forskellen ændrer ikke hovedfundet, men understreger, at koncentration skal måles med en tydelig nævner.</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292"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293"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GEOGRAFISK TILSTEDEVÆRELSE</a:t>
            </a:r>
            <a:endParaRPr b="0" lang="en-US" sz="939" strike="noStrike" u="none">
              <a:solidFill>
                <a:srgbClr val="000000"/>
              </a:solidFill>
              <a:effectLst/>
              <a:uFillTx/>
              <a:latin typeface="Arial"/>
            </a:endParaRPr>
          </a:p>
        </p:txBody>
      </p:sp>
      <p:sp>
        <p:nvSpPr>
          <p:cNvPr id="294"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Museernes geografiske spredning og publikums koncentration er forskellige</a:t>
            </a:r>
            <a:endParaRPr b="0" lang="en-US" sz="2800" strike="noStrike" u="none">
              <a:solidFill>
                <a:srgbClr val="000000"/>
              </a:solidFill>
              <a:effectLst/>
              <a:uFillTx/>
              <a:latin typeface="Arial"/>
            </a:endParaRPr>
          </a:p>
        </p:txBody>
      </p:sp>
      <p:sp>
        <p:nvSpPr>
          <p:cNvPr id="295"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Museumsstatistikken rummer 398 besøgssteder i 2025. Stedkortet viser kun dokumenterede geografiske referencepunkter.</a:t>
            </a:r>
            <a:endParaRPr b="0" lang="en-US" sz="1250" strike="noStrike" u="none">
              <a:solidFill>
                <a:srgbClr val="000000"/>
              </a:solidFill>
              <a:effectLst/>
              <a:uFillTx/>
              <a:latin typeface="Arial"/>
            </a:endParaRPr>
          </a:p>
        </p:txBody>
      </p:sp>
      <p:sp>
        <p:nvSpPr>
          <p:cNvPr id="296"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297"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MUS3; detaljeret museumsfortegnelse; egne stedmatch fra museumsarkivet.</a:t>
            </a:r>
            <a:endParaRPr b="0" lang="en-US" sz="810" strike="noStrike" u="none">
              <a:solidFill>
                <a:srgbClr val="000000"/>
              </a:solidFill>
              <a:effectLst/>
              <a:uFillTx/>
              <a:latin typeface="Arial"/>
            </a:endParaRPr>
          </a:p>
        </p:txBody>
      </p:sp>
      <p:sp>
        <p:nvSpPr>
          <p:cNvPr id="298"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11</a:t>
            </a:r>
            <a:endParaRPr b="0" lang="en-US" sz="820" strike="noStrike" u="none">
              <a:solidFill>
                <a:srgbClr val="000000"/>
              </a:solidFill>
              <a:effectLst/>
              <a:uFillTx/>
              <a:latin typeface="Arial"/>
            </a:endParaRPr>
          </a:p>
        </p:txBody>
      </p:sp>
      <p:pic>
        <p:nvPicPr>
          <p:cNvPr id="299" name="Image 0" descr="/mnt/data/museum_consolidation/map_places_2025.png"/>
          <p:cNvPicPr/>
          <p:nvPr/>
        </p:nvPicPr>
        <p:blipFill>
          <a:blip r:embed="rId1"/>
          <a:stretch/>
        </p:blipFill>
        <p:spPr>
          <a:xfrm>
            <a:off x="1762200" y="2084760"/>
            <a:ext cx="3963960" cy="3511080"/>
          </a:xfrm>
          <a:prstGeom prst="rect">
            <a:avLst/>
          </a:prstGeom>
          <a:noFill/>
          <a:ln w="0">
            <a:noFill/>
          </a:ln>
        </p:spPr>
      </p:pic>
      <p:sp>
        <p:nvSpPr>
          <p:cNvPr id="300" name="Text 7"/>
          <p:cNvSpPr/>
          <p:nvPr/>
        </p:nvSpPr>
        <p:spPr>
          <a:xfrm>
            <a:off x="6291000" y="2825640"/>
            <a:ext cx="1307160" cy="529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3000" strike="noStrike" u="none">
                <a:solidFill>
                  <a:srgbClr val="2f766e"/>
                </a:solidFill>
                <a:effectLst/>
                <a:uFillTx/>
                <a:latin typeface="Times New Roman"/>
                <a:ea typeface="Times New Roman"/>
              </a:rPr>
              <a:t>398</a:t>
            </a:r>
            <a:endParaRPr b="0" lang="en-US" sz="3000" strike="noStrike" u="none">
              <a:solidFill>
                <a:srgbClr val="000000"/>
              </a:solidFill>
              <a:effectLst/>
              <a:uFillTx/>
              <a:latin typeface="Arial"/>
            </a:endParaRPr>
          </a:p>
        </p:txBody>
      </p:sp>
      <p:sp>
        <p:nvSpPr>
          <p:cNvPr id="301" name="Text 8"/>
          <p:cNvSpPr/>
          <p:nvPr/>
        </p:nvSpPr>
        <p:spPr>
          <a:xfrm>
            <a:off x="6245280" y="3429000"/>
            <a:ext cx="1325520" cy="383760"/>
          </a:xfrm>
          <a:prstGeom prst="rect">
            <a:avLst/>
          </a:prstGeom>
          <a:noFill/>
          <a:ln w="0">
            <a:noFill/>
          </a:ln>
        </p:spPr>
        <p:style>
          <a:lnRef idx="0"/>
          <a:fillRef idx="0"/>
          <a:effectRef idx="0"/>
          <a:fontRef idx="minor"/>
        </p:style>
        <p:txBody>
          <a:bodyPr lIns="0" rIns="0" tIns="0" bIns="0" anchor="t">
            <a:normAutofit/>
          </a:bodyPr>
          <a:p>
            <a:pPr algn="ctr" defTabSz="914400">
              <a:lnSpc>
                <a:spcPct val="100000"/>
              </a:lnSpc>
              <a:tabLst>
                <a:tab algn="l" pos="0"/>
              </a:tabLst>
            </a:pPr>
            <a:r>
              <a:rPr b="0" lang="en-US" sz="1050" strike="noStrike" u="none">
                <a:solidFill>
                  <a:srgbClr val="526970"/>
                </a:solidFill>
                <a:effectLst/>
                <a:uFillTx/>
                <a:latin typeface="Calibri"/>
                <a:ea typeface="Calibri"/>
              </a:rPr>
              <a:t>besøgssteder</a:t>
            </a:r>
            <a:endParaRPr b="0" lang="en-US" sz="1050" strike="noStrike" u="none">
              <a:solidFill>
                <a:srgbClr val="000000"/>
              </a:solidFill>
              <a:effectLst/>
              <a:uFillTx/>
              <a:latin typeface="Arial"/>
            </a:endParaRPr>
          </a:p>
        </p:txBody>
      </p:sp>
      <p:sp>
        <p:nvSpPr>
          <p:cNvPr id="302" name="Shape 9"/>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303" name="Text 10"/>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304" name="Text 11"/>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Et spredt udbud med ujævnt besøgstræk</a:t>
            </a:r>
            <a:endParaRPr b="0" lang="en-US" sz="1660" strike="noStrike" u="none">
              <a:solidFill>
                <a:srgbClr val="000000"/>
              </a:solidFill>
              <a:effectLst/>
              <a:uFillTx/>
              <a:latin typeface="Arial"/>
            </a:endParaRPr>
          </a:p>
        </p:txBody>
      </p:sp>
      <p:sp>
        <p:nvSpPr>
          <p:cNvPr id="305" name="Text 12"/>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Museumsstederne findes i mange dele af landet. Det kan eksistere samtidig med, at en stor andel af udstillingsbesøgene finder sted i Hovedstaden og på relativt få store museer.</a:t>
            </a:r>
            <a:endParaRPr b="0" lang="en-US" sz="1200" strike="noStrike" u="none">
              <a:solidFill>
                <a:srgbClr val="000000"/>
              </a:solidFill>
              <a:effectLst/>
              <a:uFillTx/>
              <a:latin typeface="Arial"/>
            </a:endParaRPr>
          </a:p>
        </p:txBody>
      </p:sp>
      <p:sp>
        <p:nvSpPr>
          <p:cNvPr id="306" name="Shape 13"/>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07" name="Text 14"/>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Fra placering til brug</a:t>
            </a:r>
            <a:endParaRPr b="0" lang="en-US" sz="1280" strike="noStrike" u="none">
              <a:solidFill>
                <a:srgbClr val="000000"/>
              </a:solidFill>
              <a:effectLst/>
              <a:uFillTx/>
              <a:latin typeface="Arial"/>
            </a:endParaRPr>
          </a:p>
        </p:txBody>
      </p:sp>
      <p:sp>
        <p:nvSpPr>
          <p:cNvPr id="308" name="Text 15"/>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Kortet viser et udvalg af kontrollerede stedpositioner, ikke alle 398 besøgssteder. En egentlig adgangsanalyse skal kombinere institutionernes placering med brug, befolkning og transportforhold.</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309"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310"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BØRN OG UNGE</a:t>
            </a:r>
            <a:endParaRPr b="0" lang="en-US" sz="939" strike="noStrike" u="none">
              <a:solidFill>
                <a:srgbClr val="000000"/>
              </a:solidFill>
              <a:effectLst/>
              <a:uFillTx/>
              <a:latin typeface="Arial"/>
            </a:endParaRPr>
          </a:p>
        </p:txBody>
      </p:sp>
      <p:sp>
        <p:nvSpPr>
          <p:cNvPr id="311"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Børn og unge udgør en større andel af udstillingsbesøgene</a:t>
            </a:r>
            <a:endParaRPr b="0" lang="en-US" sz="2800" strike="noStrike" u="none">
              <a:solidFill>
                <a:srgbClr val="000000"/>
              </a:solidFill>
              <a:effectLst/>
              <a:uFillTx/>
              <a:latin typeface="Arial"/>
            </a:endParaRPr>
          </a:p>
        </p:txBody>
      </p:sp>
      <p:sp>
        <p:nvSpPr>
          <p:cNvPr id="312"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Statslige og statsanerkendte museer · MUS4, 2022–2025.</a:t>
            </a:r>
            <a:endParaRPr b="0" lang="en-US" sz="1250" strike="noStrike" u="none">
              <a:solidFill>
                <a:srgbClr val="000000"/>
              </a:solidFill>
              <a:effectLst/>
              <a:uFillTx/>
              <a:latin typeface="Arial"/>
            </a:endParaRPr>
          </a:p>
        </p:txBody>
      </p:sp>
      <p:sp>
        <p:nvSpPr>
          <p:cNvPr id="313"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14"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MUS4; egne beregninger; besøg er registreringer, ikke unikke personer.</a:t>
            </a:r>
            <a:endParaRPr b="0" lang="en-US" sz="810" strike="noStrike" u="none">
              <a:solidFill>
                <a:srgbClr val="000000"/>
              </a:solidFill>
              <a:effectLst/>
              <a:uFillTx/>
              <a:latin typeface="Arial"/>
            </a:endParaRPr>
          </a:p>
        </p:txBody>
      </p:sp>
      <p:sp>
        <p:nvSpPr>
          <p:cNvPr id="315"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12</a:t>
            </a:r>
            <a:endParaRPr b="0" lang="en-US" sz="820" strike="noStrike" u="none">
              <a:solidFill>
                <a:srgbClr val="000000"/>
              </a:solidFill>
              <a:effectLst/>
              <a:uFillTx/>
              <a:latin typeface="Arial"/>
            </a:endParaRPr>
          </a:p>
        </p:txBody>
      </p:sp>
      <p:sp>
        <p:nvSpPr>
          <p:cNvPr id="316" name="Text 7"/>
          <p:cNvSpPr/>
          <p:nvPr/>
        </p:nvSpPr>
        <p:spPr>
          <a:xfrm>
            <a:off x="722520" y="2377440"/>
            <a:ext cx="78588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60" strike="noStrike" u="none">
                <a:solidFill>
                  <a:srgbClr val="132a33"/>
                </a:solidFill>
                <a:effectLst/>
                <a:uFillTx/>
                <a:latin typeface="Calibri"/>
                <a:ea typeface="Calibri"/>
              </a:rPr>
              <a:t>2022</a:t>
            </a:r>
            <a:endParaRPr b="0" lang="en-US" sz="1160" strike="noStrike" u="none">
              <a:solidFill>
                <a:srgbClr val="000000"/>
              </a:solidFill>
              <a:effectLst/>
              <a:uFillTx/>
              <a:latin typeface="Arial"/>
            </a:endParaRPr>
          </a:p>
        </p:txBody>
      </p:sp>
      <p:sp>
        <p:nvSpPr>
          <p:cNvPr id="317" name="Shape 8"/>
          <p:cNvSpPr/>
          <p:nvPr/>
        </p:nvSpPr>
        <p:spPr>
          <a:xfrm>
            <a:off x="1600200" y="2386440"/>
            <a:ext cx="4754520" cy="2923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18" name="Shape 9"/>
          <p:cNvSpPr/>
          <p:nvPr/>
        </p:nvSpPr>
        <p:spPr>
          <a:xfrm>
            <a:off x="1600200" y="2386440"/>
            <a:ext cx="843840" cy="2923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9" name="Text 10"/>
          <p:cNvSpPr/>
          <p:nvPr/>
        </p:nvSpPr>
        <p:spPr>
          <a:xfrm>
            <a:off x="6510600" y="2377440"/>
            <a:ext cx="79524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40" strike="noStrike" u="none">
                <a:solidFill>
                  <a:srgbClr val="132a33"/>
                </a:solidFill>
                <a:effectLst/>
                <a:uFillTx/>
                <a:latin typeface="Calibri"/>
                <a:ea typeface="Calibri"/>
              </a:rPr>
              <a:t>17,8 %</a:t>
            </a:r>
            <a:endParaRPr b="0" lang="en-US" sz="1140" strike="noStrike" u="none">
              <a:solidFill>
                <a:srgbClr val="000000"/>
              </a:solidFill>
              <a:effectLst/>
              <a:uFillTx/>
              <a:latin typeface="Arial"/>
            </a:endParaRPr>
          </a:p>
        </p:txBody>
      </p:sp>
      <p:sp>
        <p:nvSpPr>
          <p:cNvPr id="320" name="Text 11"/>
          <p:cNvSpPr/>
          <p:nvPr/>
        </p:nvSpPr>
        <p:spPr>
          <a:xfrm>
            <a:off x="722520" y="3017520"/>
            <a:ext cx="78588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60" strike="noStrike" u="none">
                <a:solidFill>
                  <a:srgbClr val="132a33"/>
                </a:solidFill>
                <a:effectLst/>
                <a:uFillTx/>
                <a:latin typeface="Calibri"/>
                <a:ea typeface="Calibri"/>
              </a:rPr>
              <a:t>2023</a:t>
            </a:r>
            <a:endParaRPr b="0" lang="en-US" sz="1160" strike="noStrike" u="none">
              <a:solidFill>
                <a:srgbClr val="000000"/>
              </a:solidFill>
              <a:effectLst/>
              <a:uFillTx/>
              <a:latin typeface="Arial"/>
            </a:endParaRPr>
          </a:p>
        </p:txBody>
      </p:sp>
      <p:sp>
        <p:nvSpPr>
          <p:cNvPr id="321" name="Shape 12"/>
          <p:cNvSpPr/>
          <p:nvPr/>
        </p:nvSpPr>
        <p:spPr>
          <a:xfrm>
            <a:off x="1600200" y="3026520"/>
            <a:ext cx="4754520" cy="2923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22" name="Shape 13"/>
          <p:cNvSpPr/>
          <p:nvPr/>
        </p:nvSpPr>
        <p:spPr>
          <a:xfrm>
            <a:off x="1600200" y="3026520"/>
            <a:ext cx="910080" cy="2923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3" name="Text 14"/>
          <p:cNvSpPr/>
          <p:nvPr/>
        </p:nvSpPr>
        <p:spPr>
          <a:xfrm>
            <a:off x="6510600" y="3017520"/>
            <a:ext cx="79524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40" strike="noStrike" u="none">
                <a:solidFill>
                  <a:srgbClr val="132a33"/>
                </a:solidFill>
                <a:effectLst/>
                <a:uFillTx/>
                <a:latin typeface="Calibri"/>
                <a:ea typeface="Calibri"/>
              </a:rPr>
              <a:t>19,1 %</a:t>
            </a:r>
            <a:endParaRPr b="0" lang="en-US" sz="1140" strike="noStrike" u="none">
              <a:solidFill>
                <a:srgbClr val="000000"/>
              </a:solidFill>
              <a:effectLst/>
              <a:uFillTx/>
              <a:latin typeface="Arial"/>
            </a:endParaRPr>
          </a:p>
        </p:txBody>
      </p:sp>
      <p:sp>
        <p:nvSpPr>
          <p:cNvPr id="324" name="Text 15"/>
          <p:cNvSpPr/>
          <p:nvPr/>
        </p:nvSpPr>
        <p:spPr>
          <a:xfrm>
            <a:off x="722520" y="3657600"/>
            <a:ext cx="78588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60" strike="noStrike" u="none">
                <a:solidFill>
                  <a:srgbClr val="132a33"/>
                </a:solidFill>
                <a:effectLst/>
                <a:uFillTx/>
                <a:latin typeface="Calibri"/>
                <a:ea typeface="Calibri"/>
              </a:rPr>
              <a:t>2024</a:t>
            </a:r>
            <a:endParaRPr b="0" lang="en-US" sz="1160" strike="noStrike" u="none">
              <a:solidFill>
                <a:srgbClr val="000000"/>
              </a:solidFill>
              <a:effectLst/>
              <a:uFillTx/>
              <a:latin typeface="Arial"/>
            </a:endParaRPr>
          </a:p>
        </p:txBody>
      </p:sp>
      <p:sp>
        <p:nvSpPr>
          <p:cNvPr id="325" name="Shape 16"/>
          <p:cNvSpPr/>
          <p:nvPr/>
        </p:nvSpPr>
        <p:spPr>
          <a:xfrm>
            <a:off x="1600200" y="3666600"/>
            <a:ext cx="4754520" cy="2923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26" name="Shape 17"/>
          <p:cNvSpPr/>
          <p:nvPr/>
        </p:nvSpPr>
        <p:spPr>
          <a:xfrm>
            <a:off x="1600200" y="3666600"/>
            <a:ext cx="932400" cy="2923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7" name="Text 18"/>
          <p:cNvSpPr/>
          <p:nvPr/>
        </p:nvSpPr>
        <p:spPr>
          <a:xfrm>
            <a:off x="6510600" y="3657600"/>
            <a:ext cx="79524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40" strike="noStrike" u="none">
                <a:solidFill>
                  <a:srgbClr val="132a33"/>
                </a:solidFill>
                <a:effectLst/>
                <a:uFillTx/>
                <a:latin typeface="Calibri"/>
                <a:ea typeface="Calibri"/>
              </a:rPr>
              <a:t>19,6 %</a:t>
            </a:r>
            <a:endParaRPr b="0" lang="en-US" sz="1140" strike="noStrike" u="none">
              <a:solidFill>
                <a:srgbClr val="000000"/>
              </a:solidFill>
              <a:effectLst/>
              <a:uFillTx/>
              <a:latin typeface="Arial"/>
            </a:endParaRPr>
          </a:p>
        </p:txBody>
      </p:sp>
      <p:sp>
        <p:nvSpPr>
          <p:cNvPr id="328" name="Text 19"/>
          <p:cNvSpPr/>
          <p:nvPr/>
        </p:nvSpPr>
        <p:spPr>
          <a:xfrm>
            <a:off x="722520" y="4297680"/>
            <a:ext cx="78588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60" strike="noStrike" u="none">
                <a:solidFill>
                  <a:srgbClr val="132a33"/>
                </a:solidFill>
                <a:effectLst/>
                <a:uFillTx/>
                <a:latin typeface="Calibri"/>
                <a:ea typeface="Calibri"/>
              </a:rPr>
              <a:t>2025</a:t>
            </a:r>
            <a:endParaRPr b="0" lang="en-US" sz="1160" strike="noStrike" u="none">
              <a:solidFill>
                <a:srgbClr val="000000"/>
              </a:solidFill>
              <a:effectLst/>
              <a:uFillTx/>
              <a:latin typeface="Arial"/>
            </a:endParaRPr>
          </a:p>
        </p:txBody>
      </p:sp>
      <p:sp>
        <p:nvSpPr>
          <p:cNvPr id="329" name="Shape 20"/>
          <p:cNvSpPr/>
          <p:nvPr/>
        </p:nvSpPr>
        <p:spPr>
          <a:xfrm>
            <a:off x="1600200" y="4306680"/>
            <a:ext cx="4754520" cy="29232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30" name="Shape 21"/>
          <p:cNvSpPr/>
          <p:nvPr/>
        </p:nvSpPr>
        <p:spPr>
          <a:xfrm>
            <a:off x="1600200" y="4306680"/>
            <a:ext cx="979200" cy="2923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1" name="Text 22"/>
          <p:cNvSpPr/>
          <p:nvPr/>
        </p:nvSpPr>
        <p:spPr>
          <a:xfrm>
            <a:off x="6510600" y="4297680"/>
            <a:ext cx="79524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40" strike="noStrike" u="none">
                <a:solidFill>
                  <a:srgbClr val="132a33"/>
                </a:solidFill>
                <a:effectLst/>
                <a:uFillTx/>
                <a:latin typeface="Calibri"/>
                <a:ea typeface="Calibri"/>
              </a:rPr>
              <a:t>20,6 %</a:t>
            </a:r>
            <a:endParaRPr b="0" lang="en-US" sz="1140" strike="noStrike" u="none">
              <a:solidFill>
                <a:srgbClr val="000000"/>
              </a:solidFill>
              <a:effectLst/>
              <a:uFillTx/>
              <a:latin typeface="Arial"/>
            </a:endParaRPr>
          </a:p>
        </p:txBody>
      </p:sp>
      <p:sp>
        <p:nvSpPr>
          <p:cNvPr id="332" name="Text 23"/>
          <p:cNvSpPr/>
          <p:nvPr/>
        </p:nvSpPr>
        <p:spPr>
          <a:xfrm>
            <a:off x="758880" y="5203080"/>
            <a:ext cx="1453680" cy="529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3100" strike="noStrike" u="none">
                <a:solidFill>
                  <a:srgbClr val="2f766e"/>
                </a:solidFill>
                <a:effectLst/>
                <a:uFillTx/>
                <a:latin typeface="Times New Roman"/>
                <a:ea typeface="Times New Roman"/>
              </a:rPr>
              <a:t>+2,8</a:t>
            </a:r>
            <a:endParaRPr b="0" lang="en-US" sz="3100" strike="noStrike" u="none">
              <a:solidFill>
                <a:srgbClr val="000000"/>
              </a:solidFill>
              <a:effectLst/>
              <a:uFillTx/>
              <a:latin typeface="Arial"/>
            </a:endParaRPr>
          </a:p>
        </p:txBody>
      </p:sp>
      <p:sp>
        <p:nvSpPr>
          <p:cNvPr id="333" name="Text 24"/>
          <p:cNvSpPr/>
          <p:nvPr/>
        </p:nvSpPr>
        <p:spPr>
          <a:xfrm>
            <a:off x="2194560" y="5294520"/>
            <a:ext cx="4937400" cy="356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40" strike="noStrike" u="none">
                <a:solidFill>
                  <a:srgbClr val="132a33"/>
                </a:solidFill>
                <a:effectLst/>
                <a:uFillTx/>
                <a:latin typeface="Calibri"/>
                <a:ea typeface="Calibri"/>
              </a:rPr>
              <a:t>pct. point i andelen under 18 år, 2022–2025</a:t>
            </a:r>
            <a:endParaRPr b="0" lang="en-US" sz="1140" strike="noStrike" u="none">
              <a:solidFill>
                <a:srgbClr val="000000"/>
              </a:solidFill>
              <a:effectLst/>
              <a:uFillTx/>
              <a:latin typeface="Arial"/>
            </a:endParaRPr>
          </a:p>
        </p:txBody>
      </p:sp>
      <p:sp>
        <p:nvSpPr>
          <p:cNvPr id="334" name="Shape 25"/>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335" name="Text 26"/>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336" name="Text 27"/>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Børn og unge fylder mere i besøgene</a:t>
            </a:r>
            <a:endParaRPr b="0" lang="en-US" sz="1660" strike="noStrike" u="none">
              <a:solidFill>
                <a:srgbClr val="000000"/>
              </a:solidFill>
              <a:effectLst/>
              <a:uFillTx/>
              <a:latin typeface="Arial"/>
            </a:endParaRPr>
          </a:p>
        </p:txBody>
      </p:sp>
      <p:sp>
        <p:nvSpPr>
          <p:cNvPr id="337" name="Text 28"/>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Fra 2022 til 2025 steg besøg under 18 år på statslige og statsanerkendte museer med 25,1 %, mens alle udstillingsbesøg i samme gruppe steg med 7,9 %. Andelen for børn og unge steg til 20,6 %.</a:t>
            </a:r>
            <a:endParaRPr b="0" lang="en-US" sz="1200" strike="noStrike" u="none">
              <a:solidFill>
                <a:srgbClr val="000000"/>
              </a:solidFill>
              <a:effectLst/>
              <a:uFillTx/>
              <a:latin typeface="Arial"/>
            </a:endParaRPr>
          </a:p>
        </p:txBody>
      </p:sp>
      <p:sp>
        <p:nvSpPr>
          <p:cNvPr id="338" name="Shape 29"/>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39" name="Text 30"/>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Et muligt skift i museernes publikumsrelation</a:t>
            </a:r>
            <a:endParaRPr b="0" lang="en-US" sz="1280" strike="noStrike" u="none">
              <a:solidFill>
                <a:srgbClr val="000000"/>
              </a:solidFill>
              <a:effectLst/>
              <a:uFillTx/>
              <a:latin typeface="Arial"/>
            </a:endParaRPr>
          </a:p>
        </p:txBody>
      </p:sp>
      <p:sp>
        <p:nvSpPr>
          <p:cNvPr id="340" name="Text 31"/>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Udviklingen tyder på, at børn og unge er blevet en større del af den registrerede aktivitet. Den næste analyse viser, hvor meget undervisningsforløb bidrager til denne ændring.</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341"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342"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BØRN OG UNGE</a:t>
            </a:r>
            <a:endParaRPr b="0" lang="en-US" sz="939" strike="noStrike" u="none">
              <a:solidFill>
                <a:srgbClr val="000000"/>
              </a:solidFill>
              <a:effectLst/>
              <a:uFillTx/>
              <a:latin typeface="Arial"/>
            </a:endParaRPr>
          </a:p>
        </p:txBody>
      </p:sp>
      <p:sp>
        <p:nvSpPr>
          <p:cNvPr id="343"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Undervisningsbesøg steg – øvrige besøg under 18 år faldt</a:t>
            </a:r>
            <a:endParaRPr b="0" lang="en-US" sz="2800" strike="noStrike" u="none">
              <a:solidFill>
                <a:srgbClr val="000000"/>
              </a:solidFill>
              <a:effectLst/>
              <a:uFillTx/>
              <a:latin typeface="Arial"/>
            </a:endParaRPr>
          </a:p>
        </p:txBody>
      </p:sp>
      <p:sp>
        <p:nvSpPr>
          <p:cNvPr id="344"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Statslige og statsanerkendte museer · forskel 2024–2025 · antal registrerede besøg under 18 år.</a:t>
            </a:r>
            <a:endParaRPr b="0" lang="en-US" sz="1250" strike="noStrike" u="none">
              <a:solidFill>
                <a:srgbClr val="000000"/>
              </a:solidFill>
              <a:effectLst/>
              <a:uFillTx/>
              <a:latin typeface="Arial"/>
            </a:endParaRPr>
          </a:p>
        </p:txBody>
      </p:sp>
      <p:sp>
        <p:nvSpPr>
          <p:cNvPr id="345"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46"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MUS4; egne beregninger på registrerede besøg med/uden undervisning.</a:t>
            </a:r>
            <a:endParaRPr b="0" lang="en-US" sz="810" strike="noStrike" u="none">
              <a:solidFill>
                <a:srgbClr val="000000"/>
              </a:solidFill>
              <a:effectLst/>
              <a:uFillTx/>
              <a:latin typeface="Arial"/>
            </a:endParaRPr>
          </a:p>
        </p:txBody>
      </p:sp>
      <p:sp>
        <p:nvSpPr>
          <p:cNvPr id="347"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13</a:t>
            </a:r>
            <a:endParaRPr b="0" lang="en-US" sz="820" strike="noStrike" u="none">
              <a:solidFill>
                <a:srgbClr val="000000"/>
              </a:solidFill>
              <a:effectLst/>
              <a:uFillTx/>
              <a:latin typeface="Arial"/>
            </a:endParaRPr>
          </a:p>
        </p:txBody>
      </p:sp>
      <p:sp>
        <p:nvSpPr>
          <p:cNvPr id="348" name="Text 7"/>
          <p:cNvSpPr/>
          <p:nvPr/>
        </p:nvSpPr>
        <p:spPr>
          <a:xfrm>
            <a:off x="731520" y="2404800"/>
            <a:ext cx="1938240" cy="356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Med undervisning</a:t>
            </a:r>
            <a:endParaRPr b="0" lang="en-US" sz="1140" strike="noStrike" u="none">
              <a:solidFill>
                <a:srgbClr val="000000"/>
              </a:solidFill>
              <a:effectLst/>
              <a:uFillTx/>
              <a:latin typeface="Arial"/>
            </a:endParaRPr>
          </a:p>
        </p:txBody>
      </p:sp>
      <p:sp>
        <p:nvSpPr>
          <p:cNvPr id="349" name="Shape 8"/>
          <p:cNvSpPr/>
          <p:nvPr/>
        </p:nvSpPr>
        <p:spPr>
          <a:xfrm>
            <a:off x="2853000" y="2496240"/>
            <a:ext cx="3154320" cy="24660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50" name="Shape 9"/>
          <p:cNvSpPr/>
          <p:nvPr/>
        </p:nvSpPr>
        <p:spPr>
          <a:xfrm>
            <a:off x="2853000" y="2496240"/>
            <a:ext cx="3154320" cy="24660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1" name="Text 10"/>
          <p:cNvSpPr/>
          <p:nvPr/>
        </p:nvSpPr>
        <p:spPr>
          <a:xfrm>
            <a:off x="6226920" y="2432160"/>
            <a:ext cx="1188360" cy="3106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230" strike="noStrike" u="none">
                <a:solidFill>
                  <a:srgbClr val="2f766e"/>
                </a:solidFill>
                <a:effectLst/>
                <a:uFillTx/>
                <a:latin typeface="Calibri"/>
                <a:ea typeface="Calibri"/>
              </a:rPr>
              <a:t>+158.230</a:t>
            </a:r>
            <a:endParaRPr b="0" lang="en-US" sz="1230" strike="noStrike" u="none">
              <a:solidFill>
                <a:srgbClr val="000000"/>
              </a:solidFill>
              <a:effectLst/>
              <a:uFillTx/>
              <a:latin typeface="Arial"/>
            </a:endParaRPr>
          </a:p>
        </p:txBody>
      </p:sp>
      <p:sp>
        <p:nvSpPr>
          <p:cNvPr id="352" name="Text 11"/>
          <p:cNvSpPr/>
          <p:nvPr/>
        </p:nvSpPr>
        <p:spPr>
          <a:xfrm>
            <a:off x="731520" y="3364920"/>
            <a:ext cx="1938240" cy="356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Uden undervisning</a:t>
            </a:r>
            <a:endParaRPr b="0" lang="en-US" sz="1140" strike="noStrike" u="none">
              <a:solidFill>
                <a:srgbClr val="000000"/>
              </a:solidFill>
              <a:effectLst/>
              <a:uFillTx/>
              <a:latin typeface="Arial"/>
            </a:endParaRPr>
          </a:p>
        </p:txBody>
      </p:sp>
      <p:sp>
        <p:nvSpPr>
          <p:cNvPr id="353" name="Shape 12"/>
          <p:cNvSpPr/>
          <p:nvPr/>
        </p:nvSpPr>
        <p:spPr>
          <a:xfrm>
            <a:off x="2853000" y="3456360"/>
            <a:ext cx="3154320" cy="24660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54" name="Shape 13"/>
          <p:cNvSpPr/>
          <p:nvPr/>
        </p:nvSpPr>
        <p:spPr>
          <a:xfrm>
            <a:off x="2853000" y="3456360"/>
            <a:ext cx="2137320" cy="246600"/>
          </a:xfrm>
          <a:prstGeom prst="rect">
            <a:avLst/>
          </a:prstGeom>
          <a:solidFill>
            <a:srgbClr val="ad6437"/>
          </a:solidFill>
          <a:ln w="12700">
            <a:solidFill>
              <a:srgbClr val="ad6437"/>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5" name="Text 14"/>
          <p:cNvSpPr/>
          <p:nvPr/>
        </p:nvSpPr>
        <p:spPr>
          <a:xfrm>
            <a:off x="6226920" y="3392280"/>
            <a:ext cx="1188360" cy="3106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230" strike="noStrike" u="none">
                <a:solidFill>
                  <a:srgbClr val="ad6437"/>
                </a:solidFill>
                <a:effectLst/>
                <a:uFillTx/>
                <a:latin typeface="Calibri"/>
                <a:ea typeface="Calibri"/>
              </a:rPr>
              <a:t>−107.213</a:t>
            </a:r>
            <a:endParaRPr b="0" lang="en-US" sz="1230" strike="noStrike" u="none">
              <a:solidFill>
                <a:srgbClr val="000000"/>
              </a:solidFill>
              <a:effectLst/>
              <a:uFillTx/>
              <a:latin typeface="Arial"/>
            </a:endParaRPr>
          </a:p>
        </p:txBody>
      </p:sp>
      <p:sp>
        <p:nvSpPr>
          <p:cNvPr id="356" name="Text 15"/>
          <p:cNvSpPr/>
          <p:nvPr/>
        </p:nvSpPr>
        <p:spPr>
          <a:xfrm>
            <a:off x="731520" y="4325040"/>
            <a:ext cx="1938240" cy="356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40" strike="noStrike" u="none">
                <a:solidFill>
                  <a:srgbClr val="132a33"/>
                </a:solidFill>
                <a:effectLst/>
                <a:uFillTx/>
                <a:latin typeface="Calibri"/>
                <a:ea typeface="Calibri"/>
              </a:rPr>
              <a:t>Samlet ændring</a:t>
            </a:r>
            <a:endParaRPr b="0" lang="en-US" sz="1140" strike="noStrike" u="none">
              <a:solidFill>
                <a:srgbClr val="000000"/>
              </a:solidFill>
              <a:effectLst/>
              <a:uFillTx/>
              <a:latin typeface="Arial"/>
            </a:endParaRPr>
          </a:p>
        </p:txBody>
      </p:sp>
      <p:sp>
        <p:nvSpPr>
          <p:cNvPr id="357" name="Shape 16"/>
          <p:cNvSpPr/>
          <p:nvPr/>
        </p:nvSpPr>
        <p:spPr>
          <a:xfrm>
            <a:off x="2853000" y="4416480"/>
            <a:ext cx="3154320" cy="24660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58" name="Shape 17"/>
          <p:cNvSpPr/>
          <p:nvPr/>
        </p:nvSpPr>
        <p:spPr>
          <a:xfrm>
            <a:off x="2853000" y="4416480"/>
            <a:ext cx="1016640" cy="24660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9" name="Text 18"/>
          <p:cNvSpPr/>
          <p:nvPr/>
        </p:nvSpPr>
        <p:spPr>
          <a:xfrm>
            <a:off x="6226920" y="4352400"/>
            <a:ext cx="1188360" cy="31068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230" strike="noStrike" u="none">
                <a:solidFill>
                  <a:srgbClr val="123f48"/>
                </a:solidFill>
                <a:effectLst/>
                <a:uFillTx/>
                <a:latin typeface="Calibri"/>
                <a:ea typeface="Calibri"/>
              </a:rPr>
              <a:t>+51.017</a:t>
            </a:r>
            <a:endParaRPr b="0" lang="en-US" sz="1230" strike="noStrike" u="none">
              <a:solidFill>
                <a:srgbClr val="000000"/>
              </a:solidFill>
              <a:effectLst/>
              <a:uFillTx/>
              <a:latin typeface="Arial"/>
            </a:endParaRPr>
          </a:p>
        </p:txBody>
      </p:sp>
      <p:sp>
        <p:nvSpPr>
          <p:cNvPr id="360" name="Text 19"/>
          <p:cNvSpPr/>
          <p:nvPr/>
        </p:nvSpPr>
        <p:spPr>
          <a:xfrm>
            <a:off x="740520" y="5468040"/>
            <a:ext cx="6537600" cy="347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70" strike="noStrike" u="none">
                <a:solidFill>
                  <a:srgbClr val="526970"/>
                </a:solidFill>
                <a:effectLst/>
                <a:uFillTx/>
                <a:latin typeface="Calibri"/>
                <a:ea typeface="Calibri"/>
              </a:rPr>
              <a:t>2024: 2.568.043   →   2025: 2.619.060 besøg under 18 år</a:t>
            </a:r>
            <a:endParaRPr b="0" lang="en-US" sz="1170" strike="noStrike" u="none">
              <a:solidFill>
                <a:srgbClr val="000000"/>
              </a:solidFill>
              <a:effectLst/>
              <a:uFillTx/>
              <a:latin typeface="Arial"/>
            </a:endParaRPr>
          </a:p>
        </p:txBody>
      </p:sp>
      <p:sp>
        <p:nvSpPr>
          <p:cNvPr id="361" name="Shape 20"/>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362" name="Text 21"/>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363" name="Text 22"/>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To besøgsformer går hver sin vej</a:t>
            </a:r>
            <a:endParaRPr b="0" lang="en-US" sz="1660" strike="noStrike" u="none">
              <a:solidFill>
                <a:srgbClr val="000000"/>
              </a:solidFill>
              <a:effectLst/>
              <a:uFillTx/>
              <a:latin typeface="Arial"/>
            </a:endParaRPr>
          </a:p>
        </p:txBody>
      </p:sp>
      <p:sp>
        <p:nvSpPr>
          <p:cNvPr id="364" name="Text 23"/>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Undervisningsbesøgene steg med 158.230, mens øvrige besøg under 18 år faldt med 107.213. Det samlede plus på 51.017 er derfor et resultat af en stor fremgang i én kategori og et fald i en anden.</a:t>
            </a:r>
            <a:endParaRPr b="0" lang="en-US" sz="1200" strike="noStrike" u="none">
              <a:solidFill>
                <a:srgbClr val="000000"/>
              </a:solidFill>
              <a:effectLst/>
              <a:uFillTx/>
              <a:latin typeface="Arial"/>
            </a:endParaRPr>
          </a:p>
        </p:txBody>
      </p:sp>
      <p:sp>
        <p:nvSpPr>
          <p:cNvPr id="365" name="Shape 24"/>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66" name="Text 25"/>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Undervisning som organiseret kontakt</a:t>
            </a:r>
            <a:endParaRPr b="0" lang="en-US" sz="1280" strike="noStrike" u="none">
              <a:solidFill>
                <a:srgbClr val="000000"/>
              </a:solidFill>
              <a:effectLst/>
              <a:uFillTx/>
              <a:latin typeface="Arial"/>
            </a:endParaRPr>
          </a:p>
        </p:txBody>
      </p:sp>
      <p:sp>
        <p:nvSpPr>
          <p:cNvPr id="367" name="Text 26"/>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Undervisning skaber en anden relation til museerne end besøg uden undervisning. Det gør samarbejdet med skoler vigtigt at forstå særskilt fra familiernes og de unges øvrige museumsbrug.</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368"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369"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BØRN OG UNGE</a:t>
            </a:r>
            <a:endParaRPr b="0" lang="en-US" sz="939" strike="noStrike" u="none">
              <a:solidFill>
                <a:srgbClr val="000000"/>
              </a:solidFill>
              <a:effectLst/>
              <a:uFillTx/>
              <a:latin typeface="Arial"/>
            </a:endParaRPr>
          </a:p>
        </p:txBody>
      </p:sp>
      <p:sp>
        <p:nvSpPr>
          <p:cNvPr id="370"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Undervisningsandelen varierer regionalt for børn og unge</a:t>
            </a:r>
            <a:endParaRPr b="0" lang="en-US" sz="2800" strike="noStrike" u="none">
              <a:solidFill>
                <a:srgbClr val="000000"/>
              </a:solidFill>
              <a:effectLst/>
              <a:uFillTx/>
              <a:latin typeface="Arial"/>
            </a:endParaRPr>
          </a:p>
        </p:txBody>
      </p:sp>
      <p:sp>
        <p:nvSpPr>
          <p:cNvPr id="371"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2025 · undervisningsbesøg som andel af registrerede udstillingsbesøg under 18 år.</a:t>
            </a:r>
            <a:endParaRPr b="0" lang="en-US" sz="1250" strike="noStrike" u="none">
              <a:solidFill>
                <a:srgbClr val="000000"/>
              </a:solidFill>
              <a:effectLst/>
              <a:uFillTx/>
              <a:latin typeface="Arial"/>
            </a:endParaRPr>
          </a:p>
        </p:txBody>
      </p:sp>
      <p:sp>
        <p:nvSpPr>
          <p:cNvPr id="372"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373"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MUS4/MUS3 og regionsafstemning i originalrapporten; egne andelsberegninger.</a:t>
            </a:r>
            <a:endParaRPr b="0" lang="en-US" sz="810" strike="noStrike" u="none">
              <a:solidFill>
                <a:srgbClr val="000000"/>
              </a:solidFill>
              <a:effectLst/>
              <a:uFillTx/>
              <a:latin typeface="Arial"/>
            </a:endParaRPr>
          </a:p>
        </p:txBody>
      </p:sp>
      <p:sp>
        <p:nvSpPr>
          <p:cNvPr id="374"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14</a:t>
            </a:r>
            <a:endParaRPr b="0" lang="en-US" sz="820" strike="noStrike" u="none">
              <a:solidFill>
                <a:srgbClr val="000000"/>
              </a:solidFill>
              <a:effectLst/>
              <a:uFillTx/>
              <a:latin typeface="Arial"/>
            </a:endParaRPr>
          </a:p>
        </p:txBody>
      </p:sp>
      <p:sp>
        <p:nvSpPr>
          <p:cNvPr id="375" name="Text 7"/>
          <p:cNvSpPr/>
          <p:nvPr/>
        </p:nvSpPr>
        <p:spPr>
          <a:xfrm>
            <a:off x="749880" y="220356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Hovedstaden</a:t>
            </a:r>
            <a:endParaRPr b="0" lang="en-US" sz="1130" strike="noStrike" u="none">
              <a:solidFill>
                <a:srgbClr val="000000"/>
              </a:solidFill>
              <a:effectLst/>
              <a:uFillTx/>
              <a:latin typeface="Arial"/>
            </a:endParaRPr>
          </a:p>
        </p:txBody>
      </p:sp>
      <p:sp>
        <p:nvSpPr>
          <p:cNvPr id="376" name="Shape 8"/>
          <p:cNvSpPr/>
          <p:nvPr/>
        </p:nvSpPr>
        <p:spPr>
          <a:xfrm>
            <a:off x="2743200" y="2249280"/>
            <a:ext cx="40687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77" name="Shape 9"/>
          <p:cNvSpPr/>
          <p:nvPr/>
        </p:nvSpPr>
        <p:spPr>
          <a:xfrm>
            <a:off x="2743200" y="2249280"/>
            <a:ext cx="3499200" cy="20088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8" name="Text 10"/>
          <p:cNvSpPr/>
          <p:nvPr/>
        </p:nvSpPr>
        <p:spPr>
          <a:xfrm>
            <a:off x="6867000" y="218556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34 %</a:t>
            </a:r>
            <a:endParaRPr b="0" lang="en-US" sz="1100" strike="noStrike" u="none">
              <a:solidFill>
                <a:srgbClr val="000000"/>
              </a:solidFill>
              <a:effectLst/>
              <a:uFillTx/>
              <a:latin typeface="Arial"/>
            </a:endParaRPr>
          </a:p>
        </p:txBody>
      </p:sp>
      <p:sp>
        <p:nvSpPr>
          <p:cNvPr id="379" name="Text 11"/>
          <p:cNvSpPr/>
          <p:nvPr/>
        </p:nvSpPr>
        <p:spPr>
          <a:xfrm>
            <a:off x="749880" y="283464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Nordjylland</a:t>
            </a:r>
            <a:endParaRPr b="0" lang="en-US" sz="1130" strike="noStrike" u="none">
              <a:solidFill>
                <a:srgbClr val="000000"/>
              </a:solidFill>
              <a:effectLst/>
              <a:uFillTx/>
              <a:latin typeface="Arial"/>
            </a:endParaRPr>
          </a:p>
        </p:txBody>
      </p:sp>
      <p:sp>
        <p:nvSpPr>
          <p:cNvPr id="380" name="Shape 12"/>
          <p:cNvSpPr/>
          <p:nvPr/>
        </p:nvSpPr>
        <p:spPr>
          <a:xfrm>
            <a:off x="2743200" y="2880360"/>
            <a:ext cx="40687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81" name="Shape 13"/>
          <p:cNvSpPr/>
          <p:nvPr/>
        </p:nvSpPr>
        <p:spPr>
          <a:xfrm>
            <a:off x="2743200" y="2880360"/>
            <a:ext cx="300060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82" name="Text 14"/>
          <p:cNvSpPr/>
          <p:nvPr/>
        </p:nvSpPr>
        <p:spPr>
          <a:xfrm>
            <a:off x="6867000" y="281628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30 %</a:t>
            </a:r>
            <a:endParaRPr b="0" lang="en-US" sz="1100" strike="noStrike" u="none">
              <a:solidFill>
                <a:srgbClr val="000000"/>
              </a:solidFill>
              <a:effectLst/>
              <a:uFillTx/>
              <a:latin typeface="Arial"/>
            </a:endParaRPr>
          </a:p>
        </p:txBody>
      </p:sp>
      <p:sp>
        <p:nvSpPr>
          <p:cNvPr id="383" name="Text 15"/>
          <p:cNvSpPr/>
          <p:nvPr/>
        </p:nvSpPr>
        <p:spPr>
          <a:xfrm>
            <a:off x="749880" y="346572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Midtjylland</a:t>
            </a:r>
            <a:endParaRPr b="0" lang="en-US" sz="1130" strike="noStrike" u="none">
              <a:solidFill>
                <a:srgbClr val="000000"/>
              </a:solidFill>
              <a:effectLst/>
              <a:uFillTx/>
              <a:latin typeface="Arial"/>
            </a:endParaRPr>
          </a:p>
        </p:txBody>
      </p:sp>
      <p:sp>
        <p:nvSpPr>
          <p:cNvPr id="384" name="Shape 16"/>
          <p:cNvSpPr/>
          <p:nvPr/>
        </p:nvSpPr>
        <p:spPr>
          <a:xfrm>
            <a:off x="2743200" y="3511440"/>
            <a:ext cx="40687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85" name="Shape 17"/>
          <p:cNvSpPr/>
          <p:nvPr/>
        </p:nvSpPr>
        <p:spPr>
          <a:xfrm>
            <a:off x="2743200" y="3511440"/>
            <a:ext cx="288864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86" name="Text 18"/>
          <p:cNvSpPr/>
          <p:nvPr/>
        </p:nvSpPr>
        <p:spPr>
          <a:xfrm>
            <a:off x="6867000" y="344736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28 %</a:t>
            </a:r>
            <a:endParaRPr b="0" lang="en-US" sz="1100" strike="noStrike" u="none">
              <a:solidFill>
                <a:srgbClr val="000000"/>
              </a:solidFill>
              <a:effectLst/>
              <a:uFillTx/>
              <a:latin typeface="Arial"/>
            </a:endParaRPr>
          </a:p>
        </p:txBody>
      </p:sp>
      <p:sp>
        <p:nvSpPr>
          <p:cNvPr id="387" name="Text 19"/>
          <p:cNvSpPr/>
          <p:nvPr/>
        </p:nvSpPr>
        <p:spPr>
          <a:xfrm>
            <a:off x="749880" y="409644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Syddanmark</a:t>
            </a:r>
            <a:endParaRPr b="0" lang="en-US" sz="1130" strike="noStrike" u="none">
              <a:solidFill>
                <a:srgbClr val="000000"/>
              </a:solidFill>
              <a:effectLst/>
              <a:uFillTx/>
              <a:latin typeface="Arial"/>
            </a:endParaRPr>
          </a:p>
        </p:txBody>
      </p:sp>
      <p:sp>
        <p:nvSpPr>
          <p:cNvPr id="388" name="Shape 20"/>
          <p:cNvSpPr/>
          <p:nvPr/>
        </p:nvSpPr>
        <p:spPr>
          <a:xfrm>
            <a:off x="2743200" y="4142160"/>
            <a:ext cx="40687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89" name="Shape 21"/>
          <p:cNvSpPr/>
          <p:nvPr/>
        </p:nvSpPr>
        <p:spPr>
          <a:xfrm>
            <a:off x="2743200" y="4142160"/>
            <a:ext cx="263448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90" name="Text 22"/>
          <p:cNvSpPr/>
          <p:nvPr/>
        </p:nvSpPr>
        <p:spPr>
          <a:xfrm>
            <a:off x="6867000" y="407808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26 %</a:t>
            </a:r>
            <a:endParaRPr b="0" lang="en-US" sz="1100" strike="noStrike" u="none">
              <a:solidFill>
                <a:srgbClr val="000000"/>
              </a:solidFill>
              <a:effectLst/>
              <a:uFillTx/>
              <a:latin typeface="Arial"/>
            </a:endParaRPr>
          </a:p>
        </p:txBody>
      </p:sp>
      <p:sp>
        <p:nvSpPr>
          <p:cNvPr id="391" name="Text 23"/>
          <p:cNvSpPr/>
          <p:nvPr/>
        </p:nvSpPr>
        <p:spPr>
          <a:xfrm>
            <a:off x="749880" y="472752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Sjælland</a:t>
            </a:r>
            <a:endParaRPr b="0" lang="en-US" sz="1130" strike="noStrike" u="none">
              <a:solidFill>
                <a:srgbClr val="000000"/>
              </a:solidFill>
              <a:effectLst/>
              <a:uFillTx/>
              <a:latin typeface="Arial"/>
            </a:endParaRPr>
          </a:p>
        </p:txBody>
      </p:sp>
      <p:sp>
        <p:nvSpPr>
          <p:cNvPr id="392" name="Shape 24"/>
          <p:cNvSpPr/>
          <p:nvPr/>
        </p:nvSpPr>
        <p:spPr>
          <a:xfrm>
            <a:off x="2743200" y="4773240"/>
            <a:ext cx="40687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93" name="Shape 25"/>
          <p:cNvSpPr/>
          <p:nvPr/>
        </p:nvSpPr>
        <p:spPr>
          <a:xfrm>
            <a:off x="2743200" y="4773240"/>
            <a:ext cx="206460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94" name="Text 26"/>
          <p:cNvSpPr/>
          <p:nvPr/>
        </p:nvSpPr>
        <p:spPr>
          <a:xfrm>
            <a:off x="6867000" y="470916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20 %</a:t>
            </a:r>
            <a:endParaRPr b="0" lang="en-US" sz="1100" strike="noStrike" u="none">
              <a:solidFill>
                <a:srgbClr val="000000"/>
              </a:solidFill>
              <a:effectLst/>
              <a:uFillTx/>
              <a:latin typeface="Arial"/>
            </a:endParaRPr>
          </a:p>
        </p:txBody>
      </p:sp>
      <p:sp>
        <p:nvSpPr>
          <p:cNvPr id="395" name="Text 27"/>
          <p:cNvSpPr/>
          <p:nvPr/>
        </p:nvSpPr>
        <p:spPr>
          <a:xfrm>
            <a:off x="749880" y="5559480"/>
            <a:ext cx="6720480" cy="3106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20" strike="noStrike" u="none">
                <a:solidFill>
                  <a:srgbClr val="526970"/>
                </a:solidFill>
                <a:effectLst/>
                <a:uFillTx/>
                <a:latin typeface="Calibri"/>
                <a:ea typeface="Calibri"/>
              </a:rPr>
              <a:t>Landsniveau: 29,5 % af besøg under 18 år var med undervisning.</a:t>
            </a:r>
            <a:endParaRPr b="0" lang="en-US" sz="1120" strike="noStrike" u="none">
              <a:solidFill>
                <a:srgbClr val="000000"/>
              </a:solidFill>
              <a:effectLst/>
              <a:uFillTx/>
              <a:latin typeface="Arial"/>
            </a:endParaRPr>
          </a:p>
        </p:txBody>
      </p:sp>
      <p:sp>
        <p:nvSpPr>
          <p:cNvPr id="396" name="Shape 28"/>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397" name="Text 29"/>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398" name="Text 30"/>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fontScale="92500" lnSpcReduction="19999"/>
          </a:bodyPr>
          <a:p>
            <a:pPr defTabSz="914400">
              <a:lnSpc>
                <a:spcPct val="100000"/>
              </a:lnSpc>
              <a:tabLst>
                <a:tab algn="l" pos="0"/>
              </a:tabLst>
            </a:pPr>
            <a:r>
              <a:rPr b="0" lang="en-US" sz="1660" strike="noStrike" u="none">
                <a:solidFill>
                  <a:srgbClr val="123f48"/>
                </a:solidFill>
                <a:effectLst/>
                <a:uFillTx/>
                <a:latin typeface="Times New Roman"/>
                <a:ea typeface="Times New Roman"/>
              </a:rPr>
              <a:t>Undervisningens betydning varierer regionalt</a:t>
            </a:r>
            <a:endParaRPr b="0" lang="en-US" sz="1660" strike="noStrike" u="none">
              <a:solidFill>
                <a:srgbClr val="000000"/>
              </a:solidFill>
              <a:effectLst/>
              <a:uFillTx/>
              <a:latin typeface="Arial"/>
            </a:endParaRPr>
          </a:p>
        </p:txBody>
      </p:sp>
      <p:sp>
        <p:nvSpPr>
          <p:cNvPr id="399" name="Text 31"/>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Andelen af besøg under 18 år med undervisning var højere på museer i Hovedstaden end i Region Sjælland. Museernes besøgsprofil og relation til skolerne ser derfor forskellig ud på tværs af regioner.</a:t>
            </a:r>
            <a:endParaRPr b="0" lang="en-US" sz="1200" strike="noStrike" u="none">
              <a:solidFill>
                <a:srgbClr val="000000"/>
              </a:solidFill>
              <a:effectLst/>
              <a:uFillTx/>
              <a:latin typeface="Arial"/>
            </a:endParaRPr>
          </a:p>
        </p:txBody>
      </p:sp>
      <p:sp>
        <p:nvSpPr>
          <p:cNvPr id="400" name="Shape 32"/>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401" name="Text 33"/>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Mulige forklaringer</a:t>
            </a:r>
            <a:endParaRPr b="0" lang="en-US" sz="1280" strike="noStrike" u="none">
              <a:solidFill>
                <a:srgbClr val="000000"/>
              </a:solidFill>
              <a:effectLst/>
              <a:uFillTx/>
              <a:latin typeface="Arial"/>
            </a:endParaRPr>
          </a:p>
        </p:txBody>
      </p:sp>
      <p:sp>
        <p:nvSpPr>
          <p:cNvPr id="402" name="Text 34"/>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Variation kan hænge sammen med institutionernes tilbud, skoletilgang, museernes størrelse og lokale afstande. Tallene beskriver museumsstedets region, ikke elevernes bopæl.</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403"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404"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DELTAGELSE</a:t>
            </a:r>
            <a:endParaRPr b="0" lang="en-US" sz="939" strike="noStrike" u="none">
              <a:solidFill>
                <a:srgbClr val="000000"/>
              </a:solidFill>
              <a:effectLst/>
              <a:uFillTx/>
              <a:latin typeface="Arial"/>
            </a:endParaRPr>
          </a:p>
        </p:txBody>
      </p:sp>
      <p:sp>
        <p:nvSpPr>
          <p:cNvPr id="405"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65 % af befolkningen på 16 år og derover har været på museum</a:t>
            </a:r>
            <a:endParaRPr b="0" lang="en-US" sz="2800" strike="noStrike" u="none">
              <a:solidFill>
                <a:srgbClr val="000000"/>
              </a:solidFill>
              <a:effectLst/>
              <a:uFillTx/>
              <a:latin typeface="Arial"/>
            </a:endParaRPr>
          </a:p>
        </p:txBody>
      </p:sp>
      <p:sp>
        <p:nvSpPr>
          <p:cNvPr id="406"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Danmarks Statistik, Kulturvaneundersøgelsen 2025 · befolkningen 16 år og derover.</a:t>
            </a:r>
            <a:endParaRPr b="0" lang="en-US" sz="1250" strike="noStrike" u="none">
              <a:solidFill>
                <a:srgbClr val="000000"/>
              </a:solidFill>
              <a:effectLst/>
              <a:uFillTx/>
              <a:latin typeface="Arial"/>
            </a:endParaRPr>
          </a:p>
        </p:txBody>
      </p:sp>
      <p:sp>
        <p:nvSpPr>
          <p:cNvPr id="407"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408"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Kulturvaner 2025, offentliggjort 1. september 2026.</a:t>
            </a:r>
            <a:endParaRPr b="0" lang="en-US" sz="810" strike="noStrike" u="none">
              <a:solidFill>
                <a:srgbClr val="000000"/>
              </a:solidFill>
              <a:effectLst/>
              <a:uFillTx/>
              <a:latin typeface="Arial"/>
            </a:endParaRPr>
          </a:p>
        </p:txBody>
      </p:sp>
      <p:sp>
        <p:nvSpPr>
          <p:cNvPr id="409"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15</a:t>
            </a:r>
            <a:endParaRPr b="0" lang="en-US" sz="820" strike="noStrike" u="none">
              <a:solidFill>
                <a:srgbClr val="000000"/>
              </a:solidFill>
              <a:effectLst/>
              <a:uFillTx/>
              <a:latin typeface="Arial"/>
            </a:endParaRPr>
          </a:p>
        </p:txBody>
      </p:sp>
      <p:sp>
        <p:nvSpPr>
          <p:cNvPr id="410" name="Text 7"/>
          <p:cNvSpPr/>
          <p:nvPr/>
        </p:nvSpPr>
        <p:spPr>
          <a:xfrm>
            <a:off x="758880" y="224928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Alle 16+</a:t>
            </a:r>
            <a:endParaRPr b="0" lang="en-US" sz="1130" strike="noStrike" u="none">
              <a:solidFill>
                <a:srgbClr val="000000"/>
              </a:solidFill>
              <a:effectLst/>
              <a:uFillTx/>
              <a:latin typeface="Arial"/>
            </a:endParaRPr>
          </a:p>
        </p:txBody>
      </p:sp>
      <p:sp>
        <p:nvSpPr>
          <p:cNvPr id="411" name="Shape 8"/>
          <p:cNvSpPr/>
          <p:nvPr/>
        </p:nvSpPr>
        <p:spPr>
          <a:xfrm>
            <a:off x="2752200" y="2295000"/>
            <a:ext cx="405036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12" name="Shape 9"/>
          <p:cNvSpPr/>
          <p:nvPr/>
        </p:nvSpPr>
        <p:spPr>
          <a:xfrm>
            <a:off x="2752200" y="2295000"/>
            <a:ext cx="3290760" cy="20088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13" name="Text 10"/>
          <p:cNvSpPr/>
          <p:nvPr/>
        </p:nvSpPr>
        <p:spPr>
          <a:xfrm>
            <a:off x="6858000" y="223128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65 %</a:t>
            </a:r>
            <a:endParaRPr b="0" lang="en-US" sz="1100" strike="noStrike" u="none">
              <a:solidFill>
                <a:srgbClr val="000000"/>
              </a:solidFill>
              <a:effectLst/>
              <a:uFillTx/>
              <a:latin typeface="Arial"/>
            </a:endParaRPr>
          </a:p>
        </p:txBody>
      </p:sp>
      <p:sp>
        <p:nvSpPr>
          <p:cNvPr id="414" name="Text 11"/>
          <p:cNvSpPr/>
          <p:nvPr/>
        </p:nvSpPr>
        <p:spPr>
          <a:xfrm>
            <a:off x="758880" y="287136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Kvinder</a:t>
            </a:r>
            <a:endParaRPr b="0" lang="en-US" sz="1130" strike="noStrike" u="none">
              <a:solidFill>
                <a:srgbClr val="000000"/>
              </a:solidFill>
              <a:effectLst/>
              <a:uFillTx/>
              <a:latin typeface="Arial"/>
            </a:endParaRPr>
          </a:p>
        </p:txBody>
      </p:sp>
      <p:sp>
        <p:nvSpPr>
          <p:cNvPr id="415" name="Shape 12"/>
          <p:cNvSpPr/>
          <p:nvPr/>
        </p:nvSpPr>
        <p:spPr>
          <a:xfrm>
            <a:off x="2752200" y="2917080"/>
            <a:ext cx="405036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16" name="Shape 13"/>
          <p:cNvSpPr/>
          <p:nvPr/>
        </p:nvSpPr>
        <p:spPr>
          <a:xfrm>
            <a:off x="2752200" y="2917080"/>
            <a:ext cx="339228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17" name="Text 14"/>
          <p:cNvSpPr/>
          <p:nvPr/>
        </p:nvSpPr>
        <p:spPr>
          <a:xfrm>
            <a:off x="6858000" y="285300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67 %</a:t>
            </a:r>
            <a:endParaRPr b="0" lang="en-US" sz="1100" strike="noStrike" u="none">
              <a:solidFill>
                <a:srgbClr val="000000"/>
              </a:solidFill>
              <a:effectLst/>
              <a:uFillTx/>
              <a:latin typeface="Arial"/>
            </a:endParaRPr>
          </a:p>
        </p:txBody>
      </p:sp>
      <p:sp>
        <p:nvSpPr>
          <p:cNvPr id="418" name="Text 15"/>
          <p:cNvSpPr/>
          <p:nvPr/>
        </p:nvSpPr>
        <p:spPr>
          <a:xfrm>
            <a:off x="758880" y="349308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Mænd</a:t>
            </a:r>
            <a:endParaRPr b="0" lang="en-US" sz="1130" strike="noStrike" u="none">
              <a:solidFill>
                <a:srgbClr val="000000"/>
              </a:solidFill>
              <a:effectLst/>
              <a:uFillTx/>
              <a:latin typeface="Arial"/>
            </a:endParaRPr>
          </a:p>
        </p:txBody>
      </p:sp>
      <p:sp>
        <p:nvSpPr>
          <p:cNvPr id="419" name="Shape 16"/>
          <p:cNvSpPr/>
          <p:nvPr/>
        </p:nvSpPr>
        <p:spPr>
          <a:xfrm>
            <a:off x="2752200" y="3538800"/>
            <a:ext cx="405036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20" name="Shape 17"/>
          <p:cNvSpPr/>
          <p:nvPr/>
        </p:nvSpPr>
        <p:spPr>
          <a:xfrm>
            <a:off x="2752200" y="3538800"/>
            <a:ext cx="313884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21" name="Text 18"/>
          <p:cNvSpPr/>
          <p:nvPr/>
        </p:nvSpPr>
        <p:spPr>
          <a:xfrm>
            <a:off x="6858000" y="347472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62 %</a:t>
            </a:r>
            <a:endParaRPr b="0" lang="en-US" sz="1100" strike="noStrike" u="none">
              <a:solidFill>
                <a:srgbClr val="000000"/>
              </a:solidFill>
              <a:effectLst/>
              <a:uFillTx/>
              <a:latin typeface="Arial"/>
            </a:endParaRPr>
          </a:p>
        </p:txBody>
      </p:sp>
      <p:sp>
        <p:nvSpPr>
          <p:cNvPr id="422" name="Text 19"/>
          <p:cNvSpPr/>
          <p:nvPr/>
        </p:nvSpPr>
        <p:spPr>
          <a:xfrm>
            <a:off x="758880" y="41148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16–24 år</a:t>
            </a:r>
            <a:endParaRPr b="0" lang="en-US" sz="1130" strike="noStrike" u="none">
              <a:solidFill>
                <a:srgbClr val="000000"/>
              </a:solidFill>
              <a:effectLst/>
              <a:uFillTx/>
              <a:latin typeface="Arial"/>
            </a:endParaRPr>
          </a:p>
        </p:txBody>
      </p:sp>
      <p:sp>
        <p:nvSpPr>
          <p:cNvPr id="423" name="Shape 20"/>
          <p:cNvSpPr/>
          <p:nvPr/>
        </p:nvSpPr>
        <p:spPr>
          <a:xfrm>
            <a:off x="2752200" y="4160520"/>
            <a:ext cx="405036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24" name="Shape 21"/>
          <p:cNvSpPr/>
          <p:nvPr/>
        </p:nvSpPr>
        <p:spPr>
          <a:xfrm>
            <a:off x="2752200" y="4160520"/>
            <a:ext cx="339228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25" name="Text 22"/>
          <p:cNvSpPr/>
          <p:nvPr/>
        </p:nvSpPr>
        <p:spPr>
          <a:xfrm>
            <a:off x="6858000" y="409644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67 %</a:t>
            </a:r>
            <a:endParaRPr b="0" lang="en-US" sz="1100" strike="noStrike" u="none">
              <a:solidFill>
                <a:srgbClr val="000000"/>
              </a:solidFill>
              <a:effectLst/>
              <a:uFillTx/>
              <a:latin typeface="Arial"/>
            </a:endParaRPr>
          </a:p>
        </p:txBody>
      </p:sp>
      <p:sp>
        <p:nvSpPr>
          <p:cNvPr id="426" name="Text 23"/>
          <p:cNvSpPr/>
          <p:nvPr/>
        </p:nvSpPr>
        <p:spPr>
          <a:xfrm>
            <a:off x="758880" y="473652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75+ år</a:t>
            </a:r>
            <a:endParaRPr b="0" lang="en-US" sz="1130" strike="noStrike" u="none">
              <a:solidFill>
                <a:srgbClr val="000000"/>
              </a:solidFill>
              <a:effectLst/>
              <a:uFillTx/>
              <a:latin typeface="Arial"/>
            </a:endParaRPr>
          </a:p>
        </p:txBody>
      </p:sp>
      <p:sp>
        <p:nvSpPr>
          <p:cNvPr id="427" name="Shape 24"/>
          <p:cNvSpPr/>
          <p:nvPr/>
        </p:nvSpPr>
        <p:spPr>
          <a:xfrm>
            <a:off x="2752200" y="4782240"/>
            <a:ext cx="405036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28" name="Shape 25"/>
          <p:cNvSpPr/>
          <p:nvPr/>
        </p:nvSpPr>
        <p:spPr>
          <a:xfrm>
            <a:off x="2752200" y="4782240"/>
            <a:ext cx="303768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29" name="Text 26"/>
          <p:cNvSpPr/>
          <p:nvPr/>
        </p:nvSpPr>
        <p:spPr>
          <a:xfrm>
            <a:off x="6858000" y="471816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60 %</a:t>
            </a:r>
            <a:endParaRPr b="0" lang="en-US" sz="1100" strike="noStrike" u="none">
              <a:solidFill>
                <a:srgbClr val="000000"/>
              </a:solidFill>
              <a:effectLst/>
              <a:uFillTx/>
              <a:latin typeface="Arial"/>
            </a:endParaRPr>
          </a:p>
        </p:txBody>
      </p:sp>
      <p:sp>
        <p:nvSpPr>
          <p:cNvPr id="430" name="Shape 27"/>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431" name="Text 28"/>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432" name="Text 29"/>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Et bredt anvendt kulturtilbud</a:t>
            </a:r>
            <a:endParaRPr b="0" lang="en-US" sz="1660" strike="noStrike" u="none">
              <a:solidFill>
                <a:srgbClr val="000000"/>
              </a:solidFill>
              <a:effectLst/>
              <a:uFillTx/>
              <a:latin typeface="Arial"/>
            </a:endParaRPr>
          </a:p>
        </p:txBody>
      </p:sp>
      <p:sp>
        <p:nvSpPr>
          <p:cNvPr id="433" name="Text 30"/>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Omkring to tredjedele af befolkningen på 16 år og derover havde været på museum i 2025. Forskellene mellem køn og de viste aldersgrupper er relativt beskedne i denne oversigt.</a:t>
            </a:r>
            <a:endParaRPr b="0" lang="en-US" sz="1200" strike="noStrike" u="none">
              <a:solidFill>
                <a:srgbClr val="000000"/>
              </a:solidFill>
              <a:effectLst/>
              <a:uFillTx/>
              <a:latin typeface="Arial"/>
            </a:endParaRPr>
          </a:p>
        </p:txBody>
      </p:sp>
      <p:sp>
        <p:nvSpPr>
          <p:cNvPr id="434" name="Shape 31"/>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435" name="Text 32"/>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Bredden afhænger af, hvad man sammenligner</a:t>
            </a:r>
            <a:endParaRPr b="0" lang="en-US" sz="1280" strike="noStrike" u="none">
              <a:solidFill>
                <a:srgbClr val="000000"/>
              </a:solidFill>
              <a:effectLst/>
              <a:uFillTx/>
              <a:latin typeface="Arial"/>
            </a:endParaRPr>
          </a:p>
        </p:txBody>
      </p:sp>
      <p:sp>
        <p:nvSpPr>
          <p:cNvPr id="436" name="Text 33"/>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På næste side ses større forskelle efter urbaniseringsgrad. Deltagelsesandelen tilfører derfor en anden dimension end museumsstedernes registrerede besøg.</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437"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438"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DELTAGELSE</a:t>
            </a:r>
            <a:endParaRPr b="0" lang="en-US" sz="939" strike="noStrike" u="none">
              <a:solidFill>
                <a:srgbClr val="000000"/>
              </a:solidFill>
              <a:effectLst/>
              <a:uFillTx/>
              <a:latin typeface="Arial"/>
            </a:endParaRPr>
          </a:p>
        </p:txBody>
      </p:sp>
      <p:sp>
        <p:nvSpPr>
          <p:cNvPr id="439"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Museumsdeltagelsen varierer 16 pct. point mellem by og land</a:t>
            </a:r>
            <a:endParaRPr b="0" lang="en-US" sz="2800" strike="noStrike" u="none">
              <a:solidFill>
                <a:srgbClr val="000000"/>
              </a:solidFill>
              <a:effectLst/>
              <a:uFillTx/>
              <a:latin typeface="Arial"/>
            </a:endParaRPr>
          </a:p>
        </p:txBody>
      </p:sp>
      <p:sp>
        <p:nvSpPr>
          <p:cNvPr id="440"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Befolkningen 16+ · museum inden for seneste 12 måneder · urbaniseringsgrad, 2025.</a:t>
            </a:r>
            <a:endParaRPr b="0" lang="en-US" sz="1250" strike="noStrike" u="none">
              <a:solidFill>
                <a:srgbClr val="000000"/>
              </a:solidFill>
              <a:effectLst/>
              <a:uFillTx/>
              <a:latin typeface="Arial"/>
            </a:endParaRPr>
          </a:p>
        </p:txBody>
      </p:sp>
      <p:sp>
        <p:nvSpPr>
          <p:cNvPr id="441"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442"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Kulturvaneundersøgelsen, KV2AURB 2025.</a:t>
            </a:r>
            <a:endParaRPr b="0" lang="en-US" sz="810" strike="noStrike" u="none">
              <a:solidFill>
                <a:srgbClr val="000000"/>
              </a:solidFill>
              <a:effectLst/>
              <a:uFillTx/>
              <a:latin typeface="Arial"/>
            </a:endParaRPr>
          </a:p>
        </p:txBody>
      </p:sp>
      <p:sp>
        <p:nvSpPr>
          <p:cNvPr id="443"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16</a:t>
            </a:r>
            <a:endParaRPr b="0" lang="en-US" sz="820" strike="noStrike" u="none">
              <a:solidFill>
                <a:srgbClr val="000000"/>
              </a:solidFill>
              <a:effectLst/>
              <a:uFillTx/>
              <a:latin typeface="Arial"/>
            </a:endParaRPr>
          </a:p>
        </p:txBody>
      </p:sp>
      <p:sp>
        <p:nvSpPr>
          <p:cNvPr id="444" name="Text 7"/>
          <p:cNvSpPr/>
          <p:nvPr/>
        </p:nvSpPr>
        <p:spPr>
          <a:xfrm>
            <a:off x="758880" y="25146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Tætbefolket</a:t>
            </a:r>
            <a:endParaRPr b="0" lang="en-US" sz="1130" strike="noStrike" u="none">
              <a:solidFill>
                <a:srgbClr val="000000"/>
              </a:solidFill>
              <a:effectLst/>
              <a:uFillTx/>
              <a:latin typeface="Arial"/>
            </a:endParaRPr>
          </a:p>
        </p:txBody>
      </p:sp>
      <p:sp>
        <p:nvSpPr>
          <p:cNvPr id="445" name="Shape 8"/>
          <p:cNvSpPr/>
          <p:nvPr/>
        </p:nvSpPr>
        <p:spPr>
          <a:xfrm>
            <a:off x="2752200" y="2560320"/>
            <a:ext cx="400464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46" name="Shape 9"/>
          <p:cNvSpPr/>
          <p:nvPr/>
        </p:nvSpPr>
        <p:spPr>
          <a:xfrm>
            <a:off x="2752200" y="2560320"/>
            <a:ext cx="3704400" cy="20088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47" name="Text 10"/>
          <p:cNvSpPr/>
          <p:nvPr/>
        </p:nvSpPr>
        <p:spPr>
          <a:xfrm>
            <a:off x="6812280" y="249624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74 %</a:t>
            </a:r>
            <a:endParaRPr b="0" lang="en-US" sz="1100" strike="noStrike" u="none">
              <a:solidFill>
                <a:srgbClr val="000000"/>
              </a:solidFill>
              <a:effectLst/>
              <a:uFillTx/>
              <a:latin typeface="Arial"/>
            </a:endParaRPr>
          </a:p>
        </p:txBody>
      </p:sp>
      <p:sp>
        <p:nvSpPr>
          <p:cNvPr id="448" name="Text 11"/>
          <p:cNvSpPr/>
          <p:nvPr/>
        </p:nvSpPr>
        <p:spPr>
          <a:xfrm>
            <a:off x="758880" y="346572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Mellembefolket</a:t>
            </a:r>
            <a:endParaRPr b="0" lang="en-US" sz="1130" strike="noStrike" u="none">
              <a:solidFill>
                <a:srgbClr val="000000"/>
              </a:solidFill>
              <a:effectLst/>
              <a:uFillTx/>
              <a:latin typeface="Arial"/>
            </a:endParaRPr>
          </a:p>
        </p:txBody>
      </p:sp>
      <p:sp>
        <p:nvSpPr>
          <p:cNvPr id="449" name="Shape 12"/>
          <p:cNvSpPr/>
          <p:nvPr/>
        </p:nvSpPr>
        <p:spPr>
          <a:xfrm>
            <a:off x="2752200" y="3511440"/>
            <a:ext cx="400464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50" name="Shape 13"/>
          <p:cNvSpPr/>
          <p:nvPr/>
        </p:nvSpPr>
        <p:spPr>
          <a:xfrm>
            <a:off x="2752200" y="3511440"/>
            <a:ext cx="310356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51" name="Text 14"/>
          <p:cNvSpPr/>
          <p:nvPr/>
        </p:nvSpPr>
        <p:spPr>
          <a:xfrm>
            <a:off x="6812280" y="344736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62 %</a:t>
            </a:r>
            <a:endParaRPr b="0" lang="en-US" sz="1100" strike="noStrike" u="none">
              <a:solidFill>
                <a:srgbClr val="000000"/>
              </a:solidFill>
              <a:effectLst/>
              <a:uFillTx/>
              <a:latin typeface="Arial"/>
            </a:endParaRPr>
          </a:p>
        </p:txBody>
      </p:sp>
      <p:sp>
        <p:nvSpPr>
          <p:cNvPr id="452" name="Text 15"/>
          <p:cNvSpPr/>
          <p:nvPr/>
        </p:nvSpPr>
        <p:spPr>
          <a:xfrm>
            <a:off x="758880" y="441648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Tyndtbefolket</a:t>
            </a:r>
            <a:endParaRPr b="0" lang="en-US" sz="1130" strike="noStrike" u="none">
              <a:solidFill>
                <a:srgbClr val="000000"/>
              </a:solidFill>
              <a:effectLst/>
              <a:uFillTx/>
              <a:latin typeface="Arial"/>
            </a:endParaRPr>
          </a:p>
        </p:txBody>
      </p:sp>
      <p:sp>
        <p:nvSpPr>
          <p:cNvPr id="453" name="Shape 16"/>
          <p:cNvSpPr/>
          <p:nvPr/>
        </p:nvSpPr>
        <p:spPr>
          <a:xfrm>
            <a:off x="2752200" y="4462200"/>
            <a:ext cx="400464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54" name="Shape 17"/>
          <p:cNvSpPr/>
          <p:nvPr/>
        </p:nvSpPr>
        <p:spPr>
          <a:xfrm>
            <a:off x="2752200" y="4462200"/>
            <a:ext cx="290340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55" name="Text 18"/>
          <p:cNvSpPr/>
          <p:nvPr/>
        </p:nvSpPr>
        <p:spPr>
          <a:xfrm>
            <a:off x="6812280" y="439812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58 %</a:t>
            </a:r>
            <a:endParaRPr b="0" lang="en-US" sz="1100" strike="noStrike" u="none">
              <a:solidFill>
                <a:srgbClr val="000000"/>
              </a:solidFill>
              <a:effectLst/>
              <a:uFillTx/>
              <a:latin typeface="Arial"/>
            </a:endParaRPr>
          </a:p>
        </p:txBody>
      </p:sp>
      <p:sp>
        <p:nvSpPr>
          <p:cNvPr id="456" name="Shape 19"/>
          <p:cNvSpPr/>
          <p:nvPr/>
        </p:nvSpPr>
        <p:spPr>
          <a:xfrm>
            <a:off x="758880" y="5541120"/>
            <a:ext cx="6720480" cy="392760"/>
          </a:xfrm>
          <a:prstGeom prst="roundRect">
            <a:avLst>
              <a:gd name="adj" fmla="val 16667"/>
            </a:avLst>
          </a:prstGeom>
          <a:solidFill>
            <a:srgbClr val="eef3f0"/>
          </a:solidFill>
          <a:ln w="12700">
            <a:solidFill>
              <a:srgbClr val="eef3f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57" name="Text 20"/>
          <p:cNvSpPr/>
          <p:nvPr/>
        </p:nvSpPr>
        <p:spPr>
          <a:xfrm>
            <a:off x="941760" y="5696640"/>
            <a:ext cx="162720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00" strike="noStrike" u="none">
                <a:solidFill>
                  <a:srgbClr val="2f766e"/>
                </a:solidFill>
                <a:effectLst/>
                <a:uFillTx/>
                <a:latin typeface="Calibri"/>
                <a:ea typeface="Calibri"/>
              </a:rPr>
              <a:t>Rå forskel</a:t>
            </a:r>
            <a:endParaRPr b="0" lang="en-US" sz="1000" strike="noStrike" u="none">
              <a:solidFill>
                <a:srgbClr val="000000"/>
              </a:solidFill>
              <a:effectLst/>
              <a:uFillTx/>
              <a:latin typeface="Arial"/>
            </a:endParaRPr>
          </a:p>
        </p:txBody>
      </p:sp>
      <p:sp>
        <p:nvSpPr>
          <p:cNvPr id="458" name="Text 21"/>
          <p:cNvSpPr/>
          <p:nvPr/>
        </p:nvSpPr>
        <p:spPr>
          <a:xfrm>
            <a:off x="2578680" y="5669280"/>
            <a:ext cx="4681440" cy="1825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10" strike="noStrike" u="none">
                <a:solidFill>
                  <a:srgbClr val="132a33"/>
                </a:solidFill>
                <a:effectLst/>
                <a:uFillTx/>
                <a:latin typeface="Calibri"/>
                <a:ea typeface="Calibri"/>
              </a:rPr>
              <a:t>74 % minus 58 % = 16 pct. point mellem ydergrupperne.</a:t>
            </a:r>
            <a:endParaRPr b="0" lang="en-US" sz="1110" strike="noStrike" u="none">
              <a:solidFill>
                <a:srgbClr val="000000"/>
              </a:solidFill>
              <a:effectLst/>
              <a:uFillTx/>
              <a:latin typeface="Arial"/>
            </a:endParaRPr>
          </a:p>
        </p:txBody>
      </p:sp>
      <p:sp>
        <p:nvSpPr>
          <p:cNvPr id="459" name="Shape 22"/>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460" name="Text 23"/>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461" name="Text 24"/>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Bopæl tegner en skarpere forskel</a:t>
            </a:r>
            <a:endParaRPr b="0" lang="en-US" sz="1660" strike="noStrike" u="none">
              <a:solidFill>
                <a:srgbClr val="000000"/>
              </a:solidFill>
              <a:effectLst/>
              <a:uFillTx/>
              <a:latin typeface="Arial"/>
            </a:endParaRPr>
          </a:p>
        </p:txBody>
      </p:sp>
      <p:sp>
        <p:nvSpPr>
          <p:cNvPr id="462" name="Text 25"/>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74 % af personer i tæt befolkede områder havde besøgt museum, mod 58 % i tyndtbefolkede områder. Forskellen på 16 pct. point er en af de tydeligste deltagelsesforskelle i denne rapport.</a:t>
            </a:r>
            <a:endParaRPr b="0" lang="en-US" sz="1200" strike="noStrike" u="none">
              <a:solidFill>
                <a:srgbClr val="000000"/>
              </a:solidFill>
              <a:effectLst/>
              <a:uFillTx/>
              <a:latin typeface="Arial"/>
            </a:endParaRPr>
          </a:p>
        </p:txBody>
      </p:sp>
      <p:sp>
        <p:nvSpPr>
          <p:cNvPr id="463" name="Shape 26"/>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464" name="Text 27"/>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Tilgængelighed kan være én del af billedet</a:t>
            </a:r>
            <a:endParaRPr b="0" lang="en-US" sz="1280" strike="noStrike" u="none">
              <a:solidFill>
                <a:srgbClr val="000000"/>
              </a:solidFill>
              <a:effectLst/>
              <a:uFillTx/>
              <a:latin typeface="Arial"/>
            </a:endParaRPr>
          </a:p>
        </p:txBody>
      </p:sp>
      <p:sp>
        <p:nvSpPr>
          <p:cNvPr id="465" name="Text 28"/>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Udbud, afstand og transport er mulige forklaringer, men interesse, uddannelse og rejsevaner kan også spille ind. Det observerede mønster er en forskel i deltagelse – ikke en isoleret effekt af geografi.</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466"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467"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DELTAGELSE</a:t>
            </a:r>
            <a:endParaRPr b="0" lang="en-US" sz="939" strike="noStrike" u="none">
              <a:solidFill>
                <a:srgbClr val="000000"/>
              </a:solidFill>
              <a:effectLst/>
              <a:uFillTx/>
              <a:latin typeface="Arial"/>
            </a:endParaRPr>
          </a:p>
        </p:txBody>
      </p:sp>
      <p:sp>
        <p:nvSpPr>
          <p:cNvPr id="468"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Manglende interesse nævnes oftere end pris og transport</a:t>
            </a:r>
            <a:endParaRPr b="0" lang="en-US" sz="2800" strike="noStrike" u="none">
              <a:solidFill>
                <a:srgbClr val="000000"/>
              </a:solidFill>
              <a:effectLst/>
              <a:uFillTx/>
              <a:latin typeface="Arial"/>
            </a:endParaRPr>
          </a:p>
        </p:txBody>
      </p:sp>
      <p:sp>
        <p:nvSpPr>
          <p:cNvPr id="469"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2025 · årsager blandt personer, der ikke har været på museum i de seneste 12 måneder.</a:t>
            </a:r>
            <a:endParaRPr b="0" lang="en-US" sz="1250" strike="noStrike" u="none">
              <a:solidFill>
                <a:srgbClr val="000000"/>
              </a:solidFill>
              <a:effectLst/>
              <a:uFillTx/>
              <a:latin typeface="Arial"/>
            </a:endParaRPr>
          </a:p>
        </p:txBody>
      </p:sp>
      <p:sp>
        <p:nvSpPr>
          <p:cNvPr id="470"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471"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Kulturvaneundersøgelsen, KV2MUS5, september 2026. Flere svar mulige.</a:t>
            </a:r>
            <a:endParaRPr b="0" lang="en-US" sz="810" strike="noStrike" u="none">
              <a:solidFill>
                <a:srgbClr val="000000"/>
              </a:solidFill>
              <a:effectLst/>
              <a:uFillTx/>
              <a:latin typeface="Arial"/>
            </a:endParaRPr>
          </a:p>
        </p:txBody>
      </p:sp>
      <p:sp>
        <p:nvSpPr>
          <p:cNvPr id="472"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17</a:t>
            </a:r>
            <a:endParaRPr b="0" lang="en-US" sz="820" strike="noStrike" u="none">
              <a:solidFill>
                <a:srgbClr val="000000"/>
              </a:solidFill>
              <a:effectLst/>
              <a:uFillTx/>
              <a:latin typeface="Arial"/>
            </a:endParaRPr>
          </a:p>
        </p:txBody>
      </p:sp>
      <p:sp>
        <p:nvSpPr>
          <p:cNvPr id="473" name="Text 7"/>
          <p:cNvSpPr/>
          <p:nvPr/>
        </p:nvSpPr>
        <p:spPr>
          <a:xfrm>
            <a:off x="749880" y="207576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Interesserer mig ikke</a:t>
            </a:r>
            <a:endParaRPr b="0" lang="en-US" sz="1130" strike="noStrike" u="none">
              <a:solidFill>
                <a:srgbClr val="000000"/>
              </a:solidFill>
              <a:effectLst/>
              <a:uFillTx/>
              <a:latin typeface="Arial"/>
            </a:endParaRPr>
          </a:p>
        </p:txBody>
      </p:sp>
      <p:sp>
        <p:nvSpPr>
          <p:cNvPr id="474" name="Shape 8"/>
          <p:cNvSpPr/>
          <p:nvPr/>
        </p:nvSpPr>
        <p:spPr>
          <a:xfrm>
            <a:off x="2743200" y="2121480"/>
            <a:ext cx="403200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75" name="Shape 9"/>
          <p:cNvSpPr/>
          <p:nvPr/>
        </p:nvSpPr>
        <p:spPr>
          <a:xfrm>
            <a:off x="2743200" y="2121480"/>
            <a:ext cx="3548160" cy="20088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76" name="Text 10"/>
          <p:cNvSpPr/>
          <p:nvPr/>
        </p:nvSpPr>
        <p:spPr>
          <a:xfrm>
            <a:off x="6830640" y="205740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44 %</a:t>
            </a:r>
            <a:endParaRPr b="0" lang="en-US" sz="1100" strike="noStrike" u="none">
              <a:solidFill>
                <a:srgbClr val="000000"/>
              </a:solidFill>
              <a:effectLst/>
              <a:uFillTx/>
              <a:latin typeface="Arial"/>
            </a:endParaRPr>
          </a:p>
        </p:txBody>
      </p:sp>
      <p:sp>
        <p:nvSpPr>
          <p:cNvPr id="477" name="Text 11"/>
          <p:cNvSpPr/>
          <p:nvPr/>
        </p:nvSpPr>
        <p:spPr>
          <a:xfrm>
            <a:off x="749880" y="264276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Har ikke tid</a:t>
            </a:r>
            <a:endParaRPr b="0" lang="en-US" sz="1130" strike="noStrike" u="none">
              <a:solidFill>
                <a:srgbClr val="000000"/>
              </a:solidFill>
              <a:effectLst/>
              <a:uFillTx/>
              <a:latin typeface="Arial"/>
            </a:endParaRPr>
          </a:p>
        </p:txBody>
      </p:sp>
      <p:sp>
        <p:nvSpPr>
          <p:cNvPr id="478" name="Shape 12"/>
          <p:cNvSpPr/>
          <p:nvPr/>
        </p:nvSpPr>
        <p:spPr>
          <a:xfrm>
            <a:off x="2743200" y="2688480"/>
            <a:ext cx="403200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79" name="Shape 13"/>
          <p:cNvSpPr/>
          <p:nvPr/>
        </p:nvSpPr>
        <p:spPr>
          <a:xfrm>
            <a:off x="2743200" y="2688480"/>
            <a:ext cx="145152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80" name="Text 14"/>
          <p:cNvSpPr/>
          <p:nvPr/>
        </p:nvSpPr>
        <p:spPr>
          <a:xfrm>
            <a:off x="6830640" y="262440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18 %</a:t>
            </a:r>
            <a:endParaRPr b="0" lang="en-US" sz="1100" strike="noStrike" u="none">
              <a:solidFill>
                <a:srgbClr val="000000"/>
              </a:solidFill>
              <a:effectLst/>
              <a:uFillTx/>
              <a:latin typeface="Arial"/>
            </a:endParaRPr>
          </a:p>
        </p:txBody>
      </p:sp>
      <p:sp>
        <p:nvSpPr>
          <p:cNvPr id="481" name="Text 15"/>
          <p:cNvSpPr/>
          <p:nvPr/>
        </p:nvSpPr>
        <p:spPr>
          <a:xfrm>
            <a:off x="749880" y="32094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Vil helst være hjemme</a:t>
            </a:r>
            <a:endParaRPr b="0" lang="en-US" sz="1130" strike="noStrike" u="none">
              <a:solidFill>
                <a:srgbClr val="000000"/>
              </a:solidFill>
              <a:effectLst/>
              <a:uFillTx/>
              <a:latin typeface="Arial"/>
            </a:endParaRPr>
          </a:p>
        </p:txBody>
      </p:sp>
      <p:sp>
        <p:nvSpPr>
          <p:cNvPr id="482" name="Shape 16"/>
          <p:cNvSpPr/>
          <p:nvPr/>
        </p:nvSpPr>
        <p:spPr>
          <a:xfrm>
            <a:off x="2743200" y="3255120"/>
            <a:ext cx="403200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83" name="Shape 17"/>
          <p:cNvSpPr/>
          <p:nvPr/>
        </p:nvSpPr>
        <p:spPr>
          <a:xfrm>
            <a:off x="2743200" y="3255120"/>
            <a:ext cx="137052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84" name="Text 18"/>
          <p:cNvSpPr/>
          <p:nvPr/>
        </p:nvSpPr>
        <p:spPr>
          <a:xfrm>
            <a:off x="6830640" y="319140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17 %</a:t>
            </a:r>
            <a:endParaRPr b="0" lang="en-US" sz="1100" strike="noStrike" u="none">
              <a:solidFill>
                <a:srgbClr val="000000"/>
              </a:solidFill>
              <a:effectLst/>
              <a:uFillTx/>
              <a:latin typeface="Arial"/>
            </a:endParaRPr>
          </a:p>
        </p:txBody>
      </p:sp>
      <p:sp>
        <p:nvSpPr>
          <p:cNvPr id="485" name="Text 19"/>
          <p:cNvSpPr/>
          <p:nvPr/>
        </p:nvSpPr>
        <p:spPr>
          <a:xfrm>
            <a:off x="749880" y="37764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For dyrt</a:t>
            </a:r>
            <a:endParaRPr b="0" lang="en-US" sz="1130" strike="noStrike" u="none">
              <a:solidFill>
                <a:srgbClr val="000000"/>
              </a:solidFill>
              <a:effectLst/>
              <a:uFillTx/>
              <a:latin typeface="Arial"/>
            </a:endParaRPr>
          </a:p>
        </p:txBody>
      </p:sp>
      <p:sp>
        <p:nvSpPr>
          <p:cNvPr id="486" name="Shape 20"/>
          <p:cNvSpPr/>
          <p:nvPr/>
        </p:nvSpPr>
        <p:spPr>
          <a:xfrm>
            <a:off x="2743200" y="3822120"/>
            <a:ext cx="403200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87" name="Shape 21"/>
          <p:cNvSpPr/>
          <p:nvPr/>
        </p:nvSpPr>
        <p:spPr>
          <a:xfrm>
            <a:off x="2743200" y="3822120"/>
            <a:ext cx="112860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88" name="Text 22"/>
          <p:cNvSpPr/>
          <p:nvPr/>
        </p:nvSpPr>
        <p:spPr>
          <a:xfrm>
            <a:off x="6830640" y="375804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14 %</a:t>
            </a:r>
            <a:endParaRPr b="0" lang="en-US" sz="1100" strike="noStrike" u="none">
              <a:solidFill>
                <a:srgbClr val="000000"/>
              </a:solidFill>
              <a:effectLst/>
              <a:uFillTx/>
              <a:latin typeface="Arial"/>
            </a:endParaRPr>
          </a:p>
        </p:txBody>
      </p:sp>
      <p:sp>
        <p:nvSpPr>
          <p:cNvPr id="489" name="Text 23"/>
          <p:cNvSpPr/>
          <p:nvPr/>
        </p:nvSpPr>
        <p:spPr>
          <a:xfrm>
            <a:off x="749880" y="43434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Svært at komme til</a:t>
            </a:r>
            <a:endParaRPr b="0" lang="en-US" sz="1130" strike="noStrike" u="none">
              <a:solidFill>
                <a:srgbClr val="000000"/>
              </a:solidFill>
              <a:effectLst/>
              <a:uFillTx/>
              <a:latin typeface="Arial"/>
            </a:endParaRPr>
          </a:p>
        </p:txBody>
      </p:sp>
      <p:sp>
        <p:nvSpPr>
          <p:cNvPr id="490" name="Shape 24"/>
          <p:cNvSpPr/>
          <p:nvPr/>
        </p:nvSpPr>
        <p:spPr>
          <a:xfrm>
            <a:off x="2743200" y="4389120"/>
            <a:ext cx="403200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91" name="Shape 25"/>
          <p:cNvSpPr/>
          <p:nvPr/>
        </p:nvSpPr>
        <p:spPr>
          <a:xfrm>
            <a:off x="2743200" y="4389120"/>
            <a:ext cx="56412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92" name="Text 26"/>
          <p:cNvSpPr/>
          <p:nvPr/>
        </p:nvSpPr>
        <p:spPr>
          <a:xfrm>
            <a:off x="6830640" y="432504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7 %</a:t>
            </a:r>
            <a:endParaRPr b="0" lang="en-US" sz="1100" strike="noStrike" u="none">
              <a:solidFill>
                <a:srgbClr val="000000"/>
              </a:solidFill>
              <a:effectLst/>
              <a:uFillTx/>
              <a:latin typeface="Arial"/>
            </a:endParaRPr>
          </a:p>
        </p:txBody>
      </p:sp>
      <p:sp>
        <p:nvSpPr>
          <p:cNvPr id="493" name="Text 27"/>
          <p:cNvSpPr/>
          <p:nvPr/>
        </p:nvSpPr>
        <p:spPr>
          <a:xfrm>
            <a:off x="749880" y="49104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Mangler nogen at følges med</a:t>
            </a:r>
            <a:endParaRPr b="0" lang="en-US" sz="1130" strike="noStrike" u="none">
              <a:solidFill>
                <a:srgbClr val="000000"/>
              </a:solidFill>
              <a:effectLst/>
              <a:uFillTx/>
              <a:latin typeface="Arial"/>
            </a:endParaRPr>
          </a:p>
        </p:txBody>
      </p:sp>
      <p:sp>
        <p:nvSpPr>
          <p:cNvPr id="494" name="Shape 28"/>
          <p:cNvSpPr/>
          <p:nvPr/>
        </p:nvSpPr>
        <p:spPr>
          <a:xfrm>
            <a:off x="2743200" y="4956120"/>
            <a:ext cx="403200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95" name="Shape 29"/>
          <p:cNvSpPr/>
          <p:nvPr/>
        </p:nvSpPr>
        <p:spPr>
          <a:xfrm>
            <a:off x="2743200" y="4956120"/>
            <a:ext cx="56412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96" name="Text 30"/>
          <p:cNvSpPr/>
          <p:nvPr/>
        </p:nvSpPr>
        <p:spPr>
          <a:xfrm>
            <a:off x="6830640" y="489204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7 %</a:t>
            </a:r>
            <a:endParaRPr b="0" lang="en-US" sz="1100" strike="noStrike" u="none">
              <a:solidFill>
                <a:srgbClr val="000000"/>
              </a:solidFill>
              <a:effectLst/>
              <a:uFillTx/>
              <a:latin typeface="Arial"/>
            </a:endParaRPr>
          </a:p>
        </p:txBody>
      </p:sp>
      <p:sp>
        <p:nvSpPr>
          <p:cNvPr id="497" name="Text 31"/>
          <p:cNvSpPr/>
          <p:nvPr/>
        </p:nvSpPr>
        <p:spPr>
          <a:xfrm>
            <a:off x="768240" y="5687640"/>
            <a:ext cx="6766200" cy="228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526970"/>
                </a:solidFill>
                <a:effectLst/>
                <a:uFillTx/>
                <a:latin typeface="Calibri"/>
                <a:ea typeface="Calibri"/>
              </a:rPr>
              <a:t>Andele kan ikke summeres, fordi man kunne angive flere årsager.</a:t>
            </a:r>
            <a:endParaRPr b="0" lang="en-US" sz="950" strike="noStrike" u="none">
              <a:solidFill>
                <a:srgbClr val="000000"/>
              </a:solidFill>
              <a:effectLst/>
              <a:uFillTx/>
              <a:latin typeface="Arial"/>
            </a:endParaRPr>
          </a:p>
        </p:txBody>
      </p:sp>
      <p:sp>
        <p:nvSpPr>
          <p:cNvPr id="498" name="Shape 32"/>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499" name="Text 33"/>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500" name="Text 34"/>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Ikke-brug rummer flere begrundelser</a:t>
            </a:r>
            <a:endParaRPr b="0" lang="en-US" sz="1660" strike="noStrike" u="none">
              <a:solidFill>
                <a:srgbClr val="000000"/>
              </a:solidFill>
              <a:effectLst/>
              <a:uFillTx/>
              <a:latin typeface="Arial"/>
            </a:endParaRPr>
          </a:p>
        </p:txBody>
      </p:sp>
      <p:sp>
        <p:nvSpPr>
          <p:cNvPr id="501" name="Text 35"/>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Manglende interesse er det hyppigste selvrapporterede svar, men tid, pris, transport og sociale forhold nævnes også. En samlet kategori som “barrierer” skjuler, at årsagerne er forskellige.</a:t>
            </a:r>
            <a:endParaRPr b="0" lang="en-US" sz="1200" strike="noStrike" u="none">
              <a:solidFill>
                <a:srgbClr val="000000"/>
              </a:solidFill>
              <a:effectLst/>
              <a:uFillTx/>
              <a:latin typeface="Arial"/>
            </a:endParaRPr>
          </a:p>
        </p:txBody>
      </p:sp>
      <p:sp>
        <p:nvSpPr>
          <p:cNvPr id="502" name="Shape 36"/>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03" name="Text 37"/>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Hvilken indsigt giver det?</a:t>
            </a:r>
            <a:endParaRPr b="0" lang="en-US" sz="1280" strike="noStrike" u="none">
              <a:solidFill>
                <a:srgbClr val="000000"/>
              </a:solidFill>
              <a:effectLst/>
              <a:uFillTx/>
              <a:latin typeface="Arial"/>
            </a:endParaRPr>
          </a:p>
        </p:txBody>
      </p:sp>
      <p:sp>
        <p:nvSpPr>
          <p:cNvPr id="504" name="Text 38"/>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Det er vanskeligt at beskrive ikke-brug som ét problem med én løsning. Data peger snarere på forskellige situationer blandt ikke-brugere, som kan kræve forskellige former for viden og tilgang.</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505"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506"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BRUGERPROFIL</a:t>
            </a:r>
            <a:endParaRPr b="0" lang="en-US" sz="939" strike="noStrike" u="none">
              <a:solidFill>
                <a:srgbClr val="000000"/>
              </a:solidFill>
              <a:effectLst/>
              <a:uFillTx/>
              <a:latin typeface="Arial"/>
            </a:endParaRPr>
          </a:p>
        </p:txBody>
      </p:sp>
      <p:sp>
        <p:nvSpPr>
          <p:cNvPr id="507"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Højtuddannede fylder mere blandt de adspurgte museumsbrugere</a:t>
            </a:r>
            <a:endParaRPr b="0" lang="en-US" sz="2800" strike="noStrike" u="none">
              <a:solidFill>
                <a:srgbClr val="000000"/>
              </a:solidFill>
              <a:effectLst/>
              <a:uFillTx/>
              <a:latin typeface="Arial"/>
            </a:endParaRPr>
          </a:p>
        </p:txBody>
      </p:sp>
      <p:sp>
        <p:nvSpPr>
          <p:cNvPr id="508"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Den nationale brugerundersøgelse 2025 · danske museumsbrugere og befolkningsreference.</a:t>
            </a:r>
            <a:endParaRPr b="0" lang="en-US" sz="1250" strike="noStrike" u="none">
              <a:solidFill>
                <a:srgbClr val="000000"/>
              </a:solidFill>
              <a:effectLst/>
              <a:uFillTx/>
              <a:latin typeface="Arial"/>
            </a:endParaRPr>
          </a:p>
        </p:txBody>
      </p:sp>
      <p:sp>
        <p:nvSpPr>
          <p:cNvPr id="509"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10"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SLKS, Den nationale brugerundersøgelse 2025, s. 6–7. 70.075 svar i den samlede undersøgelse.</a:t>
            </a:r>
            <a:endParaRPr b="0" lang="en-US" sz="810" strike="noStrike" u="none">
              <a:solidFill>
                <a:srgbClr val="000000"/>
              </a:solidFill>
              <a:effectLst/>
              <a:uFillTx/>
              <a:latin typeface="Arial"/>
            </a:endParaRPr>
          </a:p>
        </p:txBody>
      </p:sp>
      <p:sp>
        <p:nvSpPr>
          <p:cNvPr id="511"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18</a:t>
            </a:r>
            <a:endParaRPr b="0" lang="en-US" sz="820" strike="noStrike" u="none">
              <a:solidFill>
                <a:srgbClr val="000000"/>
              </a:solidFill>
              <a:effectLst/>
              <a:uFillTx/>
              <a:latin typeface="Arial"/>
            </a:endParaRPr>
          </a:p>
        </p:txBody>
      </p:sp>
      <p:sp>
        <p:nvSpPr>
          <p:cNvPr id="512" name="Text 7"/>
          <p:cNvSpPr/>
          <p:nvPr/>
        </p:nvSpPr>
        <p:spPr>
          <a:xfrm>
            <a:off x="749880" y="2377440"/>
            <a:ext cx="210276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Videregående udd.</a:t>
            </a:r>
            <a:endParaRPr b="0" lang="en-US" sz="1130" strike="noStrike" u="none">
              <a:solidFill>
                <a:srgbClr val="000000"/>
              </a:solidFill>
              <a:effectLst/>
              <a:uFillTx/>
              <a:latin typeface="Arial"/>
            </a:endParaRPr>
          </a:p>
        </p:txBody>
      </p:sp>
      <p:sp>
        <p:nvSpPr>
          <p:cNvPr id="513" name="Shape 8"/>
          <p:cNvSpPr/>
          <p:nvPr/>
        </p:nvSpPr>
        <p:spPr>
          <a:xfrm>
            <a:off x="2917080" y="2377440"/>
            <a:ext cx="3103560" cy="1735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14" name="Shape 9"/>
          <p:cNvSpPr/>
          <p:nvPr/>
        </p:nvSpPr>
        <p:spPr>
          <a:xfrm>
            <a:off x="2917080" y="2633400"/>
            <a:ext cx="1615320" cy="1735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15" name="Text 10"/>
          <p:cNvSpPr/>
          <p:nvPr/>
        </p:nvSpPr>
        <p:spPr>
          <a:xfrm>
            <a:off x="6501240" y="2414160"/>
            <a:ext cx="87732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050" strike="noStrike" u="none">
                <a:solidFill>
                  <a:srgbClr val="132a33"/>
                </a:solidFill>
                <a:effectLst/>
                <a:uFillTx/>
                <a:latin typeface="Calibri"/>
                <a:ea typeface="Calibri"/>
              </a:rPr>
              <a:t>73 % / 38 %</a:t>
            </a:r>
            <a:endParaRPr b="0" lang="en-US" sz="1050" strike="noStrike" u="none">
              <a:solidFill>
                <a:srgbClr val="000000"/>
              </a:solidFill>
              <a:effectLst/>
              <a:uFillTx/>
              <a:latin typeface="Arial"/>
            </a:endParaRPr>
          </a:p>
        </p:txBody>
      </p:sp>
      <p:sp>
        <p:nvSpPr>
          <p:cNvPr id="516" name="Text 11"/>
          <p:cNvSpPr/>
          <p:nvPr/>
        </p:nvSpPr>
        <p:spPr>
          <a:xfrm>
            <a:off x="749880" y="3383280"/>
            <a:ext cx="210276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Ungdomsuddannelse</a:t>
            </a:r>
            <a:endParaRPr b="0" lang="en-US" sz="1130" strike="noStrike" u="none">
              <a:solidFill>
                <a:srgbClr val="000000"/>
              </a:solidFill>
              <a:effectLst/>
              <a:uFillTx/>
              <a:latin typeface="Arial"/>
            </a:endParaRPr>
          </a:p>
        </p:txBody>
      </p:sp>
      <p:sp>
        <p:nvSpPr>
          <p:cNvPr id="517" name="Shape 12"/>
          <p:cNvSpPr/>
          <p:nvPr/>
        </p:nvSpPr>
        <p:spPr>
          <a:xfrm>
            <a:off x="2917080" y="3383280"/>
            <a:ext cx="849960" cy="1735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18" name="Shape 13"/>
          <p:cNvSpPr/>
          <p:nvPr/>
        </p:nvSpPr>
        <p:spPr>
          <a:xfrm>
            <a:off x="2917080" y="3639240"/>
            <a:ext cx="1657800" cy="1735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19" name="Text 14"/>
          <p:cNvSpPr/>
          <p:nvPr/>
        </p:nvSpPr>
        <p:spPr>
          <a:xfrm>
            <a:off x="6501240" y="3420000"/>
            <a:ext cx="87732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050" strike="noStrike" u="none">
                <a:solidFill>
                  <a:srgbClr val="132a33"/>
                </a:solidFill>
                <a:effectLst/>
                <a:uFillTx/>
                <a:latin typeface="Calibri"/>
                <a:ea typeface="Calibri"/>
              </a:rPr>
              <a:t>20 % / 39 %</a:t>
            </a:r>
            <a:endParaRPr b="0" lang="en-US" sz="1050" strike="noStrike" u="none">
              <a:solidFill>
                <a:srgbClr val="000000"/>
              </a:solidFill>
              <a:effectLst/>
              <a:uFillTx/>
              <a:latin typeface="Arial"/>
            </a:endParaRPr>
          </a:p>
        </p:txBody>
      </p:sp>
      <p:sp>
        <p:nvSpPr>
          <p:cNvPr id="520" name="Text 15"/>
          <p:cNvSpPr/>
          <p:nvPr/>
        </p:nvSpPr>
        <p:spPr>
          <a:xfrm>
            <a:off x="749880" y="4389120"/>
            <a:ext cx="210276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Grundskole</a:t>
            </a:r>
            <a:endParaRPr b="0" lang="en-US" sz="1130" strike="noStrike" u="none">
              <a:solidFill>
                <a:srgbClr val="000000"/>
              </a:solidFill>
              <a:effectLst/>
              <a:uFillTx/>
              <a:latin typeface="Arial"/>
            </a:endParaRPr>
          </a:p>
        </p:txBody>
      </p:sp>
      <p:sp>
        <p:nvSpPr>
          <p:cNvPr id="521" name="Shape 16"/>
          <p:cNvSpPr/>
          <p:nvPr/>
        </p:nvSpPr>
        <p:spPr>
          <a:xfrm>
            <a:off x="2917080" y="4389120"/>
            <a:ext cx="297360" cy="1735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22" name="Shape 17"/>
          <p:cNvSpPr/>
          <p:nvPr/>
        </p:nvSpPr>
        <p:spPr>
          <a:xfrm>
            <a:off x="2917080" y="4645080"/>
            <a:ext cx="977760" cy="1735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23" name="Text 18"/>
          <p:cNvSpPr/>
          <p:nvPr/>
        </p:nvSpPr>
        <p:spPr>
          <a:xfrm>
            <a:off x="6501240" y="4425840"/>
            <a:ext cx="877320" cy="25560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050" strike="noStrike" u="none">
                <a:solidFill>
                  <a:srgbClr val="132a33"/>
                </a:solidFill>
                <a:effectLst/>
                <a:uFillTx/>
                <a:latin typeface="Calibri"/>
                <a:ea typeface="Calibri"/>
              </a:rPr>
              <a:t>7 % / 23 %</a:t>
            </a:r>
            <a:endParaRPr b="0" lang="en-US" sz="1050" strike="noStrike" u="none">
              <a:solidFill>
                <a:srgbClr val="000000"/>
              </a:solidFill>
              <a:effectLst/>
              <a:uFillTx/>
              <a:latin typeface="Arial"/>
            </a:endParaRPr>
          </a:p>
        </p:txBody>
      </p:sp>
      <p:sp>
        <p:nvSpPr>
          <p:cNvPr id="524" name="Shape 19"/>
          <p:cNvSpPr/>
          <p:nvPr/>
        </p:nvSpPr>
        <p:spPr>
          <a:xfrm>
            <a:off x="749880" y="5623560"/>
            <a:ext cx="164160" cy="13680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25" name="Text 20"/>
          <p:cNvSpPr/>
          <p:nvPr/>
        </p:nvSpPr>
        <p:spPr>
          <a:xfrm>
            <a:off x="996840" y="5577840"/>
            <a:ext cx="1919880" cy="228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70" strike="noStrike" u="none">
                <a:solidFill>
                  <a:srgbClr val="526970"/>
                </a:solidFill>
                <a:effectLst/>
                <a:uFillTx/>
                <a:latin typeface="Calibri"/>
                <a:ea typeface="Calibri"/>
              </a:rPr>
              <a:t>Danske brugere</a:t>
            </a:r>
            <a:endParaRPr b="0" lang="en-US" sz="970" strike="noStrike" u="none">
              <a:solidFill>
                <a:srgbClr val="000000"/>
              </a:solidFill>
              <a:effectLst/>
              <a:uFillTx/>
              <a:latin typeface="Arial"/>
            </a:endParaRPr>
          </a:p>
        </p:txBody>
      </p:sp>
      <p:sp>
        <p:nvSpPr>
          <p:cNvPr id="526" name="Shape 21"/>
          <p:cNvSpPr/>
          <p:nvPr/>
        </p:nvSpPr>
        <p:spPr>
          <a:xfrm>
            <a:off x="3282840" y="5623560"/>
            <a:ext cx="164160" cy="13680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27" name="Text 22"/>
          <p:cNvSpPr/>
          <p:nvPr/>
        </p:nvSpPr>
        <p:spPr>
          <a:xfrm>
            <a:off x="3520440" y="5577840"/>
            <a:ext cx="2413800" cy="228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70" strike="noStrike" u="none">
                <a:solidFill>
                  <a:srgbClr val="526970"/>
                </a:solidFill>
                <a:effectLst/>
                <a:uFillTx/>
                <a:latin typeface="Calibri"/>
                <a:ea typeface="Calibri"/>
              </a:rPr>
              <a:t>Befolkningsreference</a:t>
            </a:r>
            <a:endParaRPr b="0" lang="en-US" sz="970" strike="noStrike" u="none">
              <a:solidFill>
                <a:srgbClr val="000000"/>
              </a:solidFill>
              <a:effectLst/>
              <a:uFillTx/>
              <a:latin typeface="Arial"/>
            </a:endParaRPr>
          </a:p>
        </p:txBody>
      </p:sp>
      <p:sp>
        <p:nvSpPr>
          <p:cNvPr id="528" name="Shape 23"/>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529" name="Text 24"/>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530" name="Text 25"/>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fontScale="92500" lnSpcReduction="19999"/>
          </a:bodyPr>
          <a:p>
            <a:pPr defTabSz="914400">
              <a:lnSpc>
                <a:spcPct val="100000"/>
              </a:lnSpc>
              <a:tabLst>
                <a:tab algn="l" pos="0"/>
              </a:tabLst>
            </a:pPr>
            <a:r>
              <a:rPr b="0" lang="en-US" sz="1660" strike="noStrike" u="none">
                <a:solidFill>
                  <a:srgbClr val="123f48"/>
                </a:solidFill>
                <a:effectLst/>
                <a:uFillTx/>
                <a:latin typeface="Times New Roman"/>
                <a:ea typeface="Times New Roman"/>
              </a:rPr>
              <a:t>Brugergruppen har en tydelig uddannelsesprofil</a:t>
            </a:r>
            <a:endParaRPr b="0" lang="en-US" sz="1660" strike="noStrike" u="none">
              <a:solidFill>
                <a:srgbClr val="000000"/>
              </a:solidFill>
              <a:effectLst/>
              <a:uFillTx/>
              <a:latin typeface="Arial"/>
            </a:endParaRPr>
          </a:p>
        </p:txBody>
      </p:sp>
      <p:sp>
        <p:nvSpPr>
          <p:cNvPr id="531" name="Text 26"/>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73 % af de adspurgte danske museumsbrugere har videregående uddannelse mod 38 % i den anvendte befolkningsreference. Det er en markant forskel i sammensætning.</a:t>
            </a:r>
            <a:endParaRPr b="0" lang="en-US" sz="1200" strike="noStrike" u="none">
              <a:solidFill>
                <a:srgbClr val="000000"/>
              </a:solidFill>
              <a:effectLst/>
              <a:uFillTx/>
              <a:latin typeface="Arial"/>
            </a:endParaRPr>
          </a:p>
        </p:txBody>
      </p:sp>
      <p:sp>
        <p:nvSpPr>
          <p:cNvPr id="532" name="Shape 27"/>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33" name="Text 28"/>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En central spænding i deltagelsen</a:t>
            </a:r>
            <a:endParaRPr b="0" lang="en-US" sz="1280" strike="noStrike" u="none">
              <a:solidFill>
                <a:srgbClr val="000000"/>
              </a:solidFill>
              <a:effectLst/>
              <a:uFillTx/>
              <a:latin typeface="Arial"/>
            </a:endParaRPr>
          </a:p>
        </p:txBody>
      </p:sp>
      <p:sp>
        <p:nvSpPr>
          <p:cNvPr id="534" name="Text 29"/>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Museer kan have både høj aktivitet og et publikum, der socialt afviger fra befolkningen. Brugerprofilen supplerer deltagelsessurveyen, men omfatter alene besøgende ved deltagende museer.</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535"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536"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OPLEVELSE</a:t>
            </a:r>
            <a:endParaRPr b="0" lang="en-US" sz="939" strike="noStrike" u="none">
              <a:solidFill>
                <a:srgbClr val="000000"/>
              </a:solidFill>
              <a:effectLst/>
              <a:uFillTx/>
              <a:latin typeface="Arial"/>
            </a:endParaRPr>
          </a:p>
        </p:txBody>
      </p:sp>
      <p:sp>
        <p:nvSpPr>
          <p:cNvPr id="537"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Museumsbrugerne vurderer oplevelsen til 8,8 ud af 10</a:t>
            </a:r>
            <a:endParaRPr b="0" lang="en-US" sz="2800" strike="noStrike" u="none">
              <a:solidFill>
                <a:srgbClr val="000000"/>
              </a:solidFill>
              <a:effectLst/>
              <a:uFillTx/>
              <a:latin typeface="Arial"/>
            </a:endParaRPr>
          </a:p>
        </p:txBody>
      </p:sp>
      <p:sp>
        <p:nvSpPr>
          <p:cNvPr id="538"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Den nationale brugerundersøgelse 2025 · personer 14+, deltagende statslige og statsanerkendte museer.</a:t>
            </a:r>
            <a:endParaRPr b="0" lang="en-US" sz="1250" strike="noStrike" u="none">
              <a:solidFill>
                <a:srgbClr val="000000"/>
              </a:solidFill>
              <a:effectLst/>
              <a:uFillTx/>
              <a:latin typeface="Arial"/>
            </a:endParaRPr>
          </a:p>
        </p:txBody>
      </p:sp>
      <p:sp>
        <p:nvSpPr>
          <p:cNvPr id="539"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40"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SLKS, Den nationale brugerundersøgelse 2025, hovedresultater s. 4.</a:t>
            </a:r>
            <a:endParaRPr b="0" lang="en-US" sz="810" strike="noStrike" u="none">
              <a:solidFill>
                <a:srgbClr val="000000"/>
              </a:solidFill>
              <a:effectLst/>
              <a:uFillTx/>
              <a:latin typeface="Arial"/>
            </a:endParaRPr>
          </a:p>
        </p:txBody>
      </p:sp>
      <p:sp>
        <p:nvSpPr>
          <p:cNvPr id="541"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19</a:t>
            </a:r>
            <a:endParaRPr b="0" lang="en-US" sz="820" strike="noStrike" u="none">
              <a:solidFill>
                <a:srgbClr val="000000"/>
              </a:solidFill>
              <a:effectLst/>
              <a:uFillTx/>
              <a:latin typeface="Arial"/>
            </a:endParaRPr>
          </a:p>
        </p:txBody>
      </p:sp>
      <p:sp>
        <p:nvSpPr>
          <p:cNvPr id="542" name="Text 7"/>
          <p:cNvSpPr/>
          <p:nvPr/>
        </p:nvSpPr>
        <p:spPr>
          <a:xfrm>
            <a:off x="804600" y="2514600"/>
            <a:ext cx="6217560" cy="529920"/>
          </a:xfrm>
          <a:prstGeom prst="rect">
            <a:avLst/>
          </a:prstGeom>
          <a:noFill/>
          <a:ln w="0">
            <a:noFill/>
          </a:ln>
        </p:spPr>
        <p:style>
          <a:lnRef idx="0"/>
          <a:fillRef idx="0"/>
          <a:effectRef idx="0"/>
          <a:fontRef idx="minor"/>
        </p:style>
        <p:txBody>
          <a:bodyPr lIns="0" rIns="0" tIns="0" bIns="0" anchor="t">
            <a:normAutofit fontScale="92500" lnSpcReduction="19999"/>
          </a:bodyPr>
          <a:p>
            <a:pPr defTabSz="914400">
              <a:lnSpc>
                <a:spcPct val="100000"/>
              </a:lnSpc>
              <a:tabLst>
                <a:tab algn="l" pos="0"/>
              </a:tabLst>
            </a:pPr>
            <a:r>
              <a:rPr b="0" lang="en-US" sz="4600" strike="noStrike" u="none">
                <a:solidFill>
                  <a:srgbClr val="123f48"/>
                </a:solidFill>
                <a:effectLst/>
                <a:uFillTx/>
                <a:latin typeface="Times New Roman"/>
                <a:ea typeface="Times New Roman"/>
              </a:rPr>
              <a:t>8,8 / 10</a:t>
            </a:r>
            <a:endParaRPr b="0" lang="en-US" sz="4600" strike="noStrike" u="none">
              <a:solidFill>
                <a:srgbClr val="000000"/>
              </a:solidFill>
              <a:effectLst/>
              <a:uFillTx/>
              <a:latin typeface="Arial"/>
            </a:endParaRPr>
          </a:p>
        </p:txBody>
      </p:sp>
      <p:sp>
        <p:nvSpPr>
          <p:cNvPr id="543" name="Text 8"/>
          <p:cNvSpPr/>
          <p:nvPr/>
        </p:nvSpPr>
        <p:spPr>
          <a:xfrm>
            <a:off x="831960" y="3337560"/>
            <a:ext cx="6217560" cy="4568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400" strike="noStrike" u="none">
                <a:solidFill>
                  <a:srgbClr val="526970"/>
                </a:solidFill>
                <a:effectLst/>
                <a:uFillTx/>
                <a:latin typeface="Calibri"/>
                <a:ea typeface="Calibri"/>
              </a:rPr>
              <a:t>gennemsnitlig vurdering af museumsoplevelsen</a:t>
            </a:r>
            <a:endParaRPr b="0" lang="en-US" sz="1400" strike="noStrike" u="none">
              <a:solidFill>
                <a:srgbClr val="000000"/>
              </a:solidFill>
              <a:effectLst/>
              <a:uFillTx/>
              <a:latin typeface="Arial"/>
            </a:endParaRPr>
          </a:p>
        </p:txBody>
      </p:sp>
      <p:sp>
        <p:nvSpPr>
          <p:cNvPr id="544" name="Text 9"/>
          <p:cNvSpPr/>
          <p:nvPr/>
        </p:nvSpPr>
        <p:spPr>
          <a:xfrm>
            <a:off x="831960" y="4316040"/>
            <a:ext cx="2377080" cy="529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3100" strike="noStrike" u="none">
                <a:solidFill>
                  <a:srgbClr val="2f766e"/>
                </a:solidFill>
                <a:effectLst/>
                <a:uFillTx/>
                <a:latin typeface="Times New Roman"/>
                <a:ea typeface="Times New Roman"/>
              </a:rPr>
              <a:t>70 %</a:t>
            </a:r>
            <a:endParaRPr b="0" lang="en-US" sz="3100" strike="noStrike" u="none">
              <a:solidFill>
                <a:srgbClr val="000000"/>
              </a:solidFill>
              <a:effectLst/>
              <a:uFillTx/>
              <a:latin typeface="Arial"/>
            </a:endParaRPr>
          </a:p>
        </p:txBody>
      </p:sp>
      <p:sp>
        <p:nvSpPr>
          <p:cNvPr id="545" name="Text 10"/>
          <p:cNvSpPr/>
          <p:nvPr/>
        </p:nvSpPr>
        <p:spPr>
          <a:xfrm>
            <a:off x="2788920" y="4407480"/>
            <a:ext cx="4343040" cy="392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oplyses at ville anbefale oplevelsen</a:t>
            </a:r>
            <a:endParaRPr b="0" lang="en-US" sz="1200" strike="noStrike" u="none">
              <a:solidFill>
                <a:srgbClr val="000000"/>
              </a:solidFill>
              <a:effectLst/>
              <a:uFillTx/>
              <a:latin typeface="Arial"/>
            </a:endParaRPr>
          </a:p>
        </p:txBody>
      </p:sp>
      <p:sp>
        <p:nvSpPr>
          <p:cNvPr id="546" name="Shape 11"/>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547" name="Text 12"/>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548" name="Text 13"/>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fontScale="92500" lnSpcReduction="9999"/>
          </a:bodyPr>
          <a:p>
            <a:pPr defTabSz="914400">
              <a:lnSpc>
                <a:spcPct val="100000"/>
              </a:lnSpc>
              <a:tabLst>
                <a:tab algn="l" pos="0"/>
              </a:tabLst>
            </a:pPr>
            <a:r>
              <a:rPr b="0" lang="en-US" sz="1660" strike="noStrike" u="none">
                <a:solidFill>
                  <a:srgbClr val="123f48"/>
                </a:solidFill>
                <a:effectLst/>
                <a:uFillTx/>
                <a:latin typeface="Times New Roman"/>
                <a:ea typeface="Times New Roman"/>
              </a:rPr>
              <a:t>Brugerne møder oplevelser, de vurderer højt</a:t>
            </a:r>
            <a:endParaRPr b="0" lang="en-US" sz="1660" strike="noStrike" u="none">
              <a:solidFill>
                <a:srgbClr val="000000"/>
              </a:solidFill>
              <a:effectLst/>
              <a:uFillTx/>
              <a:latin typeface="Arial"/>
            </a:endParaRPr>
          </a:p>
        </p:txBody>
      </p:sp>
      <p:sp>
        <p:nvSpPr>
          <p:cNvPr id="549" name="Text 14"/>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Den gennemsnitlige vurdering på 8,8 ud af 10 og de mange positive anbefalinger peger på en stærk oplevelse blandt de deltagende museers gæster.</a:t>
            </a:r>
            <a:endParaRPr b="0" lang="en-US" sz="1200" strike="noStrike" u="none">
              <a:solidFill>
                <a:srgbClr val="000000"/>
              </a:solidFill>
              <a:effectLst/>
              <a:uFillTx/>
              <a:latin typeface="Arial"/>
            </a:endParaRPr>
          </a:p>
        </p:txBody>
      </p:sp>
      <p:sp>
        <p:nvSpPr>
          <p:cNvPr id="550" name="Shape 15"/>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51" name="Text 16"/>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Tilfredshed og rækkevidde er to forskellige styrker</a:t>
            </a:r>
            <a:endParaRPr b="0" lang="en-US" sz="1280" strike="noStrike" u="none">
              <a:solidFill>
                <a:srgbClr val="000000"/>
              </a:solidFill>
              <a:effectLst/>
              <a:uFillTx/>
              <a:latin typeface="Arial"/>
            </a:endParaRPr>
          </a:p>
        </p:txBody>
      </p:sp>
      <p:sp>
        <p:nvSpPr>
          <p:cNvPr id="552" name="Text 17"/>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Høj tilfredshed siger noget om dem, der kommer. Den kan eksistere samtidigt med, at nogle befolkningsgrupper besøger museer mindre. Begge forhold er vigtige for at forstå museernes relation til publikum.</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553"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554"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OPLEVELSE</a:t>
            </a:r>
            <a:endParaRPr b="0" lang="en-US" sz="939" strike="noStrike" u="none">
              <a:solidFill>
                <a:srgbClr val="000000"/>
              </a:solidFill>
              <a:effectLst/>
              <a:uFillTx/>
              <a:latin typeface="Arial"/>
            </a:endParaRPr>
          </a:p>
        </p:txBody>
      </p:sp>
      <p:sp>
        <p:nvSpPr>
          <p:cNvPr id="555"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Museumsbesøg er sociale – og mange adspurgte gæster er udenlandske</a:t>
            </a:r>
            <a:endParaRPr b="0" lang="en-US" sz="2800" strike="noStrike" u="none">
              <a:solidFill>
                <a:srgbClr val="000000"/>
              </a:solidFill>
              <a:effectLst/>
              <a:uFillTx/>
              <a:latin typeface="Arial"/>
            </a:endParaRPr>
          </a:p>
        </p:txBody>
      </p:sp>
      <p:sp>
        <p:nvSpPr>
          <p:cNvPr id="556"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Den nationale brugerundersøgelse 2025 · besøgende ved deltagende statslige og statsanerkendte museer.</a:t>
            </a:r>
            <a:endParaRPr b="0" lang="en-US" sz="1250" strike="noStrike" u="none">
              <a:solidFill>
                <a:srgbClr val="000000"/>
              </a:solidFill>
              <a:effectLst/>
              <a:uFillTx/>
              <a:latin typeface="Arial"/>
            </a:endParaRPr>
          </a:p>
        </p:txBody>
      </p:sp>
      <p:sp>
        <p:nvSpPr>
          <p:cNvPr id="557"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58"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SLKS, Den nationale brugerundersøgelse 2025, hovedresultater s. 4 og 8.</a:t>
            </a:r>
            <a:endParaRPr b="0" lang="en-US" sz="810" strike="noStrike" u="none">
              <a:solidFill>
                <a:srgbClr val="000000"/>
              </a:solidFill>
              <a:effectLst/>
              <a:uFillTx/>
              <a:latin typeface="Arial"/>
            </a:endParaRPr>
          </a:p>
        </p:txBody>
      </p:sp>
      <p:sp>
        <p:nvSpPr>
          <p:cNvPr id="559"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20</a:t>
            </a:r>
            <a:endParaRPr b="0" lang="en-US" sz="820" strike="noStrike" u="none">
              <a:solidFill>
                <a:srgbClr val="000000"/>
              </a:solidFill>
              <a:effectLst/>
              <a:uFillTx/>
              <a:latin typeface="Arial"/>
            </a:endParaRPr>
          </a:p>
        </p:txBody>
      </p:sp>
      <p:sp>
        <p:nvSpPr>
          <p:cNvPr id="560" name="Shape 7"/>
          <p:cNvSpPr/>
          <p:nvPr/>
        </p:nvSpPr>
        <p:spPr>
          <a:xfrm>
            <a:off x="786240" y="2167200"/>
            <a:ext cx="6455160" cy="923040"/>
          </a:xfrm>
          <a:prstGeom prst="roundRect">
            <a:avLst>
              <a:gd name="adj" fmla="val 16667"/>
            </a:avLst>
          </a:prstGeom>
          <a:solidFill>
            <a:srgbClr val="e9f0ec"/>
          </a:solidFill>
          <a:ln w="12700">
            <a:solidFill>
              <a:srgbClr val="e9f0ec"/>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61" name="Text 8"/>
          <p:cNvSpPr/>
          <p:nvPr/>
        </p:nvSpPr>
        <p:spPr>
          <a:xfrm>
            <a:off x="1042560" y="2350080"/>
            <a:ext cx="1965600" cy="5115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3100" strike="noStrike" u="none">
                <a:solidFill>
                  <a:srgbClr val="2f766e"/>
                </a:solidFill>
                <a:effectLst/>
                <a:uFillTx/>
                <a:latin typeface="Times New Roman"/>
                <a:ea typeface="Times New Roman"/>
              </a:rPr>
              <a:t>92 %</a:t>
            </a:r>
            <a:endParaRPr b="0" lang="en-US" sz="3100" strike="noStrike" u="none">
              <a:solidFill>
                <a:srgbClr val="000000"/>
              </a:solidFill>
              <a:effectLst/>
              <a:uFillTx/>
              <a:latin typeface="Arial"/>
            </a:endParaRPr>
          </a:p>
        </p:txBody>
      </p:sp>
      <p:sp>
        <p:nvSpPr>
          <p:cNvPr id="562" name="Text 9"/>
          <p:cNvSpPr/>
          <p:nvPr/>
        </p:nvSpPr>
        <p:spPr>
          <a:xfrm>
            <a:off x="2761560" y="2404800"/>
            <a:ext cx="405036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20" strike="noStrike" u="none">
                <a:solidFill>
                  <a:srgbClr val="132a33"/>
                </a:solidFill>
                <a:effectLst/>
                <a:uFillTx/>
                <a:latin typeface="Calibri"/>
                <a:ea typeface="Calibri"/>
              </a:rPr>
              <a:t>besøger sammen med andre</a:t>
            </a:r>
            <a:endParaRPr b="0" lang="en-US" sz="1220" strike="noStrike" u="none">
              <a:solidFill>
                <a:srgbClr val="000000"/>
              </a:solidFill>
              <a:effectLst/>
              <a:uFillTx/>
              <a:latin typeface="Arial"/>
            </a:endParaRPr>
          </a:p>
        </p:txBody>
      </p:sp>
      <p:sp>
        <p:nvSpPr>
          <p:cNvPr id="563" name="Shape 10"/>
          <p:cNvSpPr/>
          <p:nvPr/>
        </p:nvSpPr>
        <p:spPr>
          <a:xfrm>
            <a:off x="786240" y="3337560"/>
            <a:ext cx="6455160" cy="923040"/>
          </a:xfrm>
          <a:prstGeom prst="roundRect">
            <a:avLst>
              <a:gd name="adj" fmla="val 16667"/>
            </a:avLst>
          </a:prstGeom>
          <a:solidFill>
            <a:srgbClr val="eef3f0"/>
          </a:solidFill>
          <a:ln w="12700">
            <a:solidFill>
              <a:srgbClr val="eef3f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64" name="Text 11"/>
          <p:cNvSpPr/>
          <p:nvPr/>
        </p:nvSpPr>
        <p:spPr>
          <a:xfrm>
            <a:off x="1042560" y="3520440"/>
            <a:ext cx="1965600" cy="5115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3100" strike="noStrike" u="none">
                <a:solidFill>
                  <a:srgbClr val="2f766e"/>
                </a:solidFill>
                <a:effectLst/>
                <a:uFillTx/>
                <a:latin typeface="Times New Roman"/>
                <a:ea typeface="Times New Roman"/>
              </a:rPr>
              <a:t>32 %</a:t>
            </a:r>
            <a:endParaRPr b="0" lang="en-US" sz="3100" strike="noStrike" u="none">
              <a:solidFill>
                <a:srgbClr val="000000"/>
              </a:solidFill>
              <a:effectLst/>
              <a:uFillTx/>
              <a:latin typeface="Arial"/>
            </a:endParaRPr>
          </a:p>
        </p:txBody>
      </p:sp>
      <p:sp>
        <p:nvSpPr>
          <p:cNvPr id="565" name="Text 12"/>
          <p:cNvSpPr/>
          <p:nvPr/>
        </p:nvSpPr>
        <p:spPr>
          <a:xfrm>
            <a:off x="2761560" y="3575160"/>
            <a:ext cx="405036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20" strike="noStrike" u="none">
                <a:solidFill>
                  <a:srgbClr val="132a33"/>
                </a:solidFill>
                <a:effectLst/>
                <a:uFillTx/>
                <a:latin typeface="Calibri"/>
                <a:ea typeface="Calibri"/>
              </a:rPr>
              <a:t>udenlandske brugere i svarene</a:t>
            </a:r>
            <a:endParaRPr b="0" lang="en-US" sz="1220" strike="noStrike" u="none">
              <a:solidFill>
                <a:srgbClr val="000000"/>
              </a:solidFill>
              <a:effectLst/>
              <a:uFillTx/>
              <a:latin typeface="Arial"/>
            </a:endParaRPr>
          </a:p>
        </p:txBody>
      </p:sp>
      <p:sp>
        <p:nvSpPr>
          <p:cNvPr id="566" name="Shape 13"/>
          <p:cNvSpPr/>
          <p:nvPr/>
        </p:nvSpPr>
        <p:spPr>
          <a:xfrm>
            <a:off x="786240" y="4507920"/>
            <a:ext cx="6455160" cy="923040"/>
          </a:xfrm>
          <a:prstGeom prst="roundRect">
            <a:avLst>
              <a:gd name="adj" fmla="val 16667"/>
            </a:avLst>
          </a:prstGeom>
          <a:solidFill>
            <a:srgbClr val="e9f0ec"/>
          </a:solidFill>
          <a:ln w="12700">
            <a:solidFill>
              <a:srgbClr val="e9f0ec"/>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67" name="Text 14"/>
          <p:cNvSpPr/>
          <p:nvPr/>
        </p:nvSpPr>
        <p:spPr>
          <a:xfrm>
            <a:off x="1042560" y="4690800"/>
            <a:ext cx="1965600" cy="5115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3100" strike="noStrike" u="none">
                <a:solidFill>
                  <a:srgbClr val="2f766e"/>
                </a:solidFill>
                <a:effectLst/>
                <a:uFillTx/>
                <a:latin typeface="Times New Roman"/>
                <a:ea typeface="Times New Roman"/>
              </a:rPr>
              <a:t>84 %</a:t>
            </a:r>
            <a:endParaRPr b="0" lang="en-US" sz="3100" strike="noStrike" u="none">
              <a:solidFill>
                <a:srgbClr val="000000"/>
              </a:solidFill>
              <a:effectLst/>
              <a:uFillTx/>
              <a:latin typeface="Arial"/>
            </a:endParaRPr>
          </a:p>
        </p:txBody>
      </p:sp>
      <p:sp>
        <p:nvSpPr>
          <p:cNvPr id="568" name="Text 15"/>
          <p:cNvSpPr/>
          <p:nvPr/>
        </p:nvSpPr>
        <p:spPr>
          <a:xfrm>
            <a:off x="2761560" y="4745880"/>
            <a:ext cx="405036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20" strike="noStrike" u="none">
                <a:solidFill>
                  <a:srgbClr val="132a33"/>
                </a:solidFill>
                <a:effectLst/>
                <a:uFillTx/>
                <a:latin typeface="Calibri"/>
                <a:ea typeface="Calibri"/>
              </a:rPr>
              <a:t>af udenlandske brugere er førstegangsbesøgende</a:t>
            </a:r>
            <a:endParaRPr b="0" lang="en-US" sz="1220" strike="noStrike" u="none">
              <a:solidFill>
                <a:srgbClr val="000000"/>
              </a:solidFill>
              <a:effectLst/>
              <a:uFillTx/>
              <a:latin typeface="Arial"/>
            </a:endParaRPr>
          </a:p>
        </p:txBody>
      </p:sp>
      <p:sp>
        <p:nvSpPr>
          <p:cNvPr id="569" name="Shape 16"/>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570" name="Text 17"/>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571" name="Text 18"/>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fontScale="92500" lnSpcReduction="19999"/>
          </a:bodyPr>
          <a:p>
            <a:pPr defTabSz="914400">
              <a:lnSpc>
                <a:spcPct val="100000"/>
              </a:lnSpc>
              <a:tabLst>
                <a:tab algn="l" pos="0"/>
              </a:tabLst>
            </a:pPr>
            <a:r>
              <a:rPr b="0" lang="en-US" sz="1660" strike="noStrike" u="none">
                <a:solidFill>
                  <a:srgbClr val="123f48"/>
                </a:solidFill>
                <a:effectLst/>
                <a:uFillTx/>
                <a:latin typeface="Times New Roman"/>
                <a:ea typeface="Times New Roman"/>
              </a:rPr>
              <a:t>Museumsoplevelsen er både social og international</a:t>
            </a:r>
            <a:endParaRPr b="0" lang="en-US" sz="1660" strike="noStrike" u="none">
              <a:solidFill>
                <a:srgbClr val="000000"/>
              </a:solidFill>
              <a:effectLst/>
              <a:uFillTx/>
              <a:latin typeface="Arial"/>
            </a:endParaRPr>
          </a:p>
        </p:txBody>
      </p:sp>
      <p:sp>
        <p:nvSpPr>
          <p:cNvPr id="572" name="Text 19"/>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92 % af respondenterne besøger museet sammen med andre. Samtidig er omkring en tredjedel af besvarelserne fra udenlandske besøgende; mange af disse er på museet for første gang.</a:t>
            </a:r>
            <a:endParaRPr b="0" lang="en-US" sz="1200" strike="noStrike" u="none">
              <a:solidFill>
                <a:srgbClr val="000000"/>
              </a:solidFill>
              <a:effectLst/>
              <a:uFillTx/>
              <a:latin typeface="Arial"/>
            </a:endParaRPr>
          </a:p>
        </p:txBody>
      </p:sp>
      <p:sp>
        <p:nvSpPr>
          <p:cNvPr id="573" name="Shape 20"/>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74" name="Text 21"/>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Det nuancerer den geografiske fortælling</a:t>
            </a:r>
            <a:endParaRPr b="0" lang="en-US" sz="1280" strike="noStrike" u="none">
              <a:solidFill>
                <a:srgbClr val="000000"/>
              </a:solidFill>
              <a:effectLst/>
              <a:uFillTx/>
              <a:latin typeface="Arial"/>
            </a:endParaRPr>
          </a:p>
        </p:txBody>
      </p:sp>
      <p:sp>
        <p:nvSpPr>
          <p:cNvPr id="575" name="Text 22"/>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Museumsstederne henvender sig ikke kun til lokale borgere. Rejser og sociale fællesskaber er vigtige dele af besøgsoplevelsen, men et survey blandt besøgende er ikke et mål for turismens samlede regionale bidrag.</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576"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577"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SAMLET ANALYTISK PERSPEKTIV</a:t>
            </a:r>
            <a:endParaRPr b="0" lang="en-US" sz="939" strike="noStrike" u="none">
              <a:solidFill>
                <a:srgbClr val="000000"/>
              </a:solidFill>
              <a:effectLst/>
              <a:uFillTx/>
              <a:latin typeface="Arial"/>
            </a:endParaRPr>
          </a:p>
        </p:txBody>
      </p:sp>
      <p:sp>
        <p:nvSpPr>
          <p:cNvPr id="578"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Museerne møder publikum gennem forskellige former for brug</a:t>
            </a:r>
            <a:endParaRPr b="0" lang="en-US" sz="2800" strike="noStrike" u="none">
              <a:solidFill>
                <a:srgbClr val="000000"/>
              </a:solidFill>
              <a:effectLst/>
              <a:uFillTx/>
              <a:latin typeface="Arial"/>
            </a:endParaRPr>
          </a:p>
        </p:txBody>
      </p:sp>
      <p:sp>
        <p:nvSpPr>
          <p:cNvPr id="579"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Aktivitetsvækst, organiseret undervisning og befolkningens eget kulturvalg belyser tre forskellige relationer til museerne.</a:t>
            </a:r>
            <a:endParaRPr b="0" lang="en-US" sz="1250" strike="noStrike" u="none">
              <a:solidFill>
                <a:srgbClr val="000000"/>
              </a:solidFill>
              <a:effectLst/>
              <a:uFillTx/>
              <a:latin typeface="Arial"/>
            </a:endParaRPr>
          </a:p>
        </p:txBody>
      </p:sp>
      <p:sp>
        <p:nvSpPr>
          <p:cNvPr id="580"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81"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Kilder: DST MUS1/MUS3/MUS4, Kulturvaneundersøgelsen 2025 og SLKS Brugerundersøgelsen 2025.</a:t>
            </a:r>
            <a:endParaRPr b="0" lang="en-US" sz="810" strike="noStrike" u="none">
              <a:solidFill>
                <a:srgbClr val="000000"/>
              </a:solidFill>
              <a:effectLst/>
              <a:uFillTx/>
              <a:latin typeface="Arial"/>
            </a:endParaRPr>
          </a:p>
        </p:txBody>
      </p:sp>
      <p:sp>
        <p:nvSpPr>
          <p:cNvPr id="582"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21</a:t>
            </a:r>
            <a:endParaRPr b="0" lang="en-US" sz="820" strike="noStrike" u="none">
              <a:solidFill>
                <a:srgbClr val="000000"/>
              </a:solidFill>
              <a:effectLst/>
              <a:uFillTx/>
              <a:latin typeface="Arial"/>
            </a:endParaRPr>
          </a:p>
        </p:txBody>
      </p:sp>
      <p:sp>
        <p:nvSpPr>
          <p:cNvPr id="583" name="Shape 7"/>
          <p:cNvSpPr/>
          <p:nvPr/>
        </p:nvSpPr>
        <p:spPr>
          <a:xfrm>
            <a:off x="758880" y="2057400"/>
            <a:ext cx="68400" cy="9871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84" name="Text 8"/>
          <p:cNvSpPr/>
          <p:nvPr/>
        </p:nvSpPr>
        <p:spPr>
          <a:xfrm>
            <a:off x="969120" y="2057400"/>
            <a:ext cx="6455160" cy="383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29" strike="noStrike" u="none">
                <a:solidFill>
                  <a:srgbClr val="123f48"/>
                </a:solidFill>
                <a:effectLst/>
                <a:uFillTx/>
                <a:latin typeface="Times New Roman"/>
                <a:ea typeface="Times New Roman"/>
              </a:rPr>
              <a:t>Museet som besøgs- og aktivitetssted</a:t>
            </a:r>
            <a:endParaRPr b="0" lang="en-US" sz="1629" strike="noStrike" u="none">
              <a:solidFill>
                <a:srgbClr val="000000"/>
              </a:solidFill>
              <a:effectLst/>
              <a:uFillTx/>
              <a:latin typeface="Arial"/>
            </a:endParaRPr>
          </a:p>
        </p:txBody>
      </p:sp>
      <p:sp>
        <p:nvSpPr>
          <p:cNvPr id="585" name="Text 9"/>
          <p:cNvSpPr/>
          <p:nvPr/>
        </p:nvSpPr>
        <p:spPr>
          <a:xfrm>
            <a:off x="987480" y="2514600"/>
            <a:ext cx="6464520" cy="529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132a33"/>
                </a:solidFill>
                <a:effectLst/>
                <a:uFillTx/>
                <a:latin typeface="Calibri"/>
                <a:ea typeface="Calibri"/>
              </a:rPr>
              <a:t>En større del af den seneste vækst registreres uden for udstillingerne, mens besøgene geografisk samler sig på bestemte steder.</a:t>
            </a:r>
            <a:endParaRPr b="0" lang="en-US" sz="1190" strike="noStrike" u="none">
              <a:solidFill>
                <a:srgbClr val="000000"/>
              </a:solidFill>
              <a:effectLst/>
              <a:uFillTx/>
              <a:latin typeface="Arial"/>
            </a:endParaRPr>
          </a:p>
        </p:txBody>
      </p:sp>
      <p:sp>
        <p:nvSpPr>
          <p:cNvPr id="586" name="Shape 10"/>
          <p:cNvSpPr/>
          <p:nvPr/>
        </p:nvSpPr>
        <p:spPr>
          <a:xfrm>
            <a:off x="758880" y="3300840"/>
            <a:ext cx="68400" cy="98712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87" name="Text 11"/>
          <p:cNvSpPr/>
          <p:nvPr/>
        </p:nvSpPr>
        <p:spPr>
          <a:xfrm>
            <a:off x="969120" y="3300840"/>
            <a:ext cx="6455160" cy="383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29" strike="noStrike" u="none">
                <a:solidFill>
                  <a:srgbClr val="123f48"/>
                </a:solidFill>
                <a:effectLst/>
                <a:uFillTx/>
                <a:latin typeface="Times New Roman"/>
                <a:ea typeface="Times New Roman"/>
              </a:rPr>
              <a:t>Museet som sted for undervisning</a:t>
            </a:r>
            <a:endParaRPr b="0" lang="en-US" sz="1629" strike="noStrike" u="none">
              <a:solidFill>
                <a:srgbClr val="000000"/>
              </a:solidFill>
              <a:effectLst/>
              <a:uFillTx/>
              <a:latin typeface="Arial"/>
            </a:endParaRPr>
          </a:p>
        </p:txBody>
      </p:sp>
      <p:sp>
        <p:nvSpPr>
          <p:cNvPr id="588" name="Text 12"/>
          <p:cNvSpPr/>
          <p:nvPr/>
        </p:nvSpPr>
        <p:spPr>
          <a:xfrm>
            <a:off x="987480" y="3758040"/>
            <a:ext cx="6464520" cy="529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132a33"/>
                </a:solidFill>
                <a:effectLst/>
                <a:uFillTx/>
                <a:latin typeface="Calibri"/>
                <a:ea typeface="Calibri"/>
              </a:rPr>
              <a:t>For børn og unge er organiserede undervisningsforløb afgørende for nettofremgangen i den seneste årgang.</a:t>
            </a:r>
            <a:endParaRPr b="0" lang="en-US" sz="1190" strike="noStrike" u="none">
              <a:solidFill>
                <a:srgbClr val="000000"/>
              </a:solidFill>
              <a:effectLst/>
              <a:uFillTx/>
              <a:latin typeface="Arial"/>
            </a:endParaRPr>
          </a:p>
        </p:txBody>
      </p:sp>
      <p:sp>
        <p:nvSpPr>
          <p:cNvPr id="589" name="Shape 13"/>
          <p:cNvSpPr/>
          <p:nvPr/>
        </p:nvSpPr>
        <p:spPr>
          <a:xfrm>
            <a:off x="758880" y="4544640"/>
            <a:ext cx="68400" cy="98712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590" name="Text 14"/>
          <p:cNvSpPr/>
          <p:nvPr/>
        </p:nvSpPr>
        <p:spPr>
          <a:xfrm>
            <a:off x="969120" y="4544640"/>
            <a:ext cx="6455160" cy="383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29" strike="noStrike" u="none">
                <a:solidFill>
                  <a:srgbClr val="123f48"/>
                </a:solidFill>
                <a:effectLst/>
                <a:uFillTx/>
                <a:latin typeface="Times New Roman"/>
                <a:ea typeface="Times New Roman"/>
              </a:rPr>
              <a:t>Museet som personligt kulturvalg</a:t>
            </a:r>
            <a:endParaRPr b="0" lang="en-US" sz="1629" strike="noStrike" u="none">
              <a:solidFill>
                <a:srgbClr val="000000"/>
              </a:solidFill>
              <a:effectLst/>
              <a:uFillTx/>
              <a:latin typeface="Arial"/>
            </a:endParaRPr>
          </a:p>
        </p:txBody>
      </p:sp>
      <p:sp>
        <p:nvSpPr>
          <p:cNvPr id="591" name="Text 15"/>
          <p:cNvSpPr/>
          <p:nvPr/>
        </p:nvSpPr>
        <p:spPr>
          <a:xfrm>
            <a:off x="987480" y="5001840"/>
            <a:ext cx="6464520" cy="529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132a33"/>
                </a:solidFill>
                <a:effectLst/>
                <a:uFillTx/>
                <a:latin typeface="Calibri"/>
                <a:ea typeface="Calibri"/>
              </a:rPr>
              <a:t>Høj tilfredshed blandt gæsterne eksisterer samtidig med sociale og geografiske forskelle i, hvem der besøger museer.</a:t>
            </a:r>
            <a:endParaRPr b="0" lang="en-US" sz="1190" strike="noStrike" u="none">
              <a:solidFill>
                <a:srgbClr val="000000"/>
              </a:solidFill>
              <a:effectLst/>
              <a:uFillTx/>
              <a:latin typeface="Arial"/>
            </a:endParaRPr>
          </a:p>
        </p:txBody>
      </p:sp>
      <p:sp>
        <p:nvSpPr>
          <p:cNvPr id="592" name="Shape 16"/>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593" name="Text 17"/>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ANALYSE</a:t>
            </a:r>
            <a:endParaRPr b="0" lang="en-US" sz="980" strike="noStrike" u="none">
              <a:solidFill>
                <a:srgbClr val="000000"/>
              </a:solidFill>
              <a:effectLst/>
              <a:uFillTx/>
              <a:latin typeface="Arial"/>
            </a:endParaRPr>
          </a:p>
        </p:txBody>
      </p:sp>
      <p:sp>
        <p:nvSpPr>
          <p:cNvPr id="594" name="Text 18"/>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Hovedkonklusion</a:t>
            </a:r>
            <a:endParaRPr b="0" lang="en-US" sz="1660" strike="noStrike" u="none">
              <a:solidFill>
                <a:srgbClr val="000000"/>
              </a:solidFill>
              <a:effectLst/>
              <a:uFillTx/>
              <a:latin typeface="Arial"/>
            </a:endParaRPr>
          </a:p>
        </p:txBody>
      </p:sp>
      <p:sp>
        <p:nvSpPr>
          <p:cNvPr id="595" name="Text 19"/>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Museernes udvikling handler ikke alene om antallet af besøg, men også om hvilke institutioner der tiltrækker dem, hvordan besøgene opstår, og hvor bredt museerne når ud. De tre perspektiver viser forskellige sider af den samme sektor.</a:t>
            </a:r>
            <a:endParaRPr b="0" lang="en-US" sz="1200" strike="noStrike" u="none">
              <a:solidFill>
                <a:srgbClr val="000000"/>
              </a:solidFill>
              <a:effectLst/>
              <a:uFillTx/>
              <a:latin typeface="Arial"/>
            </a:endParaRPr>
          </a:p>
        </p:txBody>
      </p:sp>
      <p:sp>
        <p:nvSpPr>
          <p:cNvPr id="596" name="Shape 20"/>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597" name="Text 21"/>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Det næste analytiske spørgsmål</a:t>
            </a:r>
            <a:endParaRPr b="0" lang="en-US" sz="1280" strike="noStrike" u="none">
              <a:solidFill>
                <a:srgbClr val="000000"/>
              </a:solidFill>
              <a:effectLst/>
              <a:uFillTx/>
              <a:latin typeface="Arial"/>
            </a:endParaRPr>
          </a:p>
        </p:txBody>
      </p:sp>
      <p:sp>
        <p:nvSpPr>
          <p:cNvPr id="598" name="Text 22"/>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Kommer nye besøg i højere grad fra mennesker, som sjældent bruger museer, eller fra de institutioner og grupper, der allerede bruger dem meget? Den forskel er vigtig for at forstå udviklingen i adgang og deltagelse.</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599"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600"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METODE / POPULATION</a:t>
            </a:r>
            <a:endParaRPr b="0" lang="en-US" sz="939" strike="noStrike" u="none">
              <a:solidFill>
                <a:srgbClr val="000000"/>
              </a:solidFill>
              <a:effectLst/>
              <a:uFillTx/>
              <a:latin typeface="Arial"/>
            </a:endParaRPr>
          </a:p>
        </p:txBody>
      </p:sp>
      <p:sp>
        <p:nvSpPr>
          <p:cNvPr id="601"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Besøg af børn og unge: statslige og statsanerkendte museer</a:t>
            </a:r>
            <a:endParaRPr b="0" lang="en-US" sz="2800" strike="noStrike" u="none">
              <a:solidFill>
                <a:srgbClr val="000000"/>
              </a:solidFill>
              <a:effectLst/>
              <a:uFillTx/>
              <a:latin typeface="Arial"/>
            </a:endParaRPr>
          </a:p>
        </p:txBody>
      </p:sp>
      <p:sp>
        <p:nvSpPr>
          <p:cNvPr id="602"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2025 · statslige og statsanerkendte museer sammenlignet med alle museumstyper.</a:t>
            </a:r>
            <a:endParaRPr b="0" lang="en-US" sz="1250" strike="noStrike" u="none">
              <a:solidFill>
                <a:srgbClr val="000000"/>
              </a:solidFill>
              <a:effectLst/>
              <a:uFillTx/>
              <a:latin typeface="Arial"/>
            </a:endParaRPr>
          </a:p>
        </p:txBody>
      </p:sp>
      <p:sp>
        <p:nvSpPr>
          <p:cNvPr id="603"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04"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 DST MUS1; originale museumstyper i museumsrapporten.</a:t>
            </a:r>
            <a:endParaRPr b="0" lang="en-US" sz="810" strike="noStrike" u="none">
              <a:solidFill>
                <a:srgbClr val="000000"/>
              </a:solidFill>
              <a:effectLst/>
              <a:uFillTx/>
              <a:latin typeface="Arial"/>
            </a:endParaRPr>
          </a:p>
        </p:txBody>
      </p:sp>
      <p:sp>
        <p:nvSpPr>
          <p:cNvPr id="605"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22</a:t>
            </a:r>
            <a:endParaRPr b="0" lang="en-US" sz="820" strike="noStrike" u="none">
              <a:solidFill>
                <a:srgbClr val="000000"/>
              </a:solidFill>
              <a:effectLst/>
              <a:uFillTx/>
              <a:latin typeface="Arial"/>
            </a:endParaRPr>
          </a:p>
        </p:txBody>
      </p:sp>
      <p:sp>
        <p:nvSpPr>
          <p:cNvPr id="606" name="Text 7"/>
          <p:cNvSpPr/>
          <p:nvPr/>
        </p:nvSpPr>
        <p:spPr>
          <a:xfrm>
            <a:off x="740520" y="231336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Statsanerkendte</a:t>
            </a:r>
            <a:endParaRPr b="0" lang="en-US" sz="1130" strike="noStrike" u="none">
              <a:solidFill>
                <a:srgbClr val="000000"/>
              </a:solidFill>
              <a:effectLst/>
              <a:uFillTx/>
              <a:latin typeface="Arial"/>
            </a:endParaRPr>
          </a:p>
        </p:txBody>
      </p:sp>
      <p:sp>
        <p:nvSpPr>
          <p:cNvPr id="607" name="Shape 8"/>
          <p:cNvSpPr/>
          <p:nvPr/>
        </p:nvSpPr>
        <p:spPr>
          <a:xfrm>
            <a:off x="2734200" y="2359080"/>
            <a:ext cx="39589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08" name="Shape 9"/>
          <p:cNvSpPr/>
          <p:nvPr/>
        </p:nvSpPr>
        <p:spPr>
          <a:xfrm>
            <a:off x="2734200" y="2359080"/>
            <a:ext cx="3871800" cy="200880"/>
          </a:xfrm>
          <a:prstGeom prst="rect">
            <a:avLst/>
          </a:prstGeom>
          <a:solidFill>
            <a:srgbClr val="2f766e"/>
          </a:solidFill>
          <a:ln w="12700">
            <a:solidFill>
              <a:srgbClr val="2f766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09" name="Text 10"/>
          <p:cNvSpPr/>
          <p:nvPr/>
        </p:nvSpPr>
        <p:spPr>
          <a:xfrm>
            <a:off x="6748200" y="229500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10,37 mio.</a:t>
            </a:r>
            <a:endParaRPr b="0" lang="en-US" sz="1100" strike="noStrike" u="none">
              <a:solidFill>
                <a:srgbClr val="000000"/>
              </a:solidFill>
              <a:effectLst/>
              <a:uFillTx/>
              <a:latin typeface="Arial"/>
            </a:endParaRPr>
          </a:p>
        </p:txBody>
      </p:sp>
      <p:sp>
        <p:nvSpPr>
          <p:cNvPr id="610" name="Text 11"/>
          <p:cNvSpPr/>
          <p:nvPr/>
        </p:nvSpPr>
        <p:spPr>
          <a:xfrm>
            <a:off x="740520" y="29808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Statslige</a:t>
            </a:r>
            <a:endParaRPr b="0" lang="en-US" sz="1130" strike="noStrike" u="none">
              <a:solidFill>
                <a:srgbClr val="000000"/>
              </a:solidFill>
              <a:effectLst/>
              <a:uFillTx/>
              <a:latin typeface="Arial"/>
            </a:endParaRPr>
          </a:p>
        </p:txBody>
      </p:sp>
      <p:sp>
        <p:nvSpPr>
          <p:cNvPr id="611" name="Shape 12"/>
          <p:cNvSpPr/>
          <p:nvPr/>
        </p:nvSpPr>
        <p:spPr>
          <a:xfrm>
            <a:off x="2734200" y="3026520"/>
            <a:ext cx="39589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12" name="Shape 13"/>
          <p:cNvSpPr/>
          <p:nvPr/>
        </p:nvSpPr>
        <p:spPr>
          <a:xfrm>
            <a:off x="2734200" y="3026520"/>
            <a:ext cx="876600" cy="200880"/>
          </a:xfrm>
          <a:prstGeom prst="rect">
            <a:avLst/>
          </a:prstGeom>
          <a:solidFill>
            <a:srgbClr val="123f48"/>
          </a:solidFill>
          <a:ln w="12700">
            <a:solidFill>
              <a:srgbClr val="123f4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13" name="Text 14"/>
          <p:cNvSpPr/>
          <p:nvPr/>
        </p:nvSpPr>
        <p:spPr>
          <a:xfrm>
            <a:off x="6748200" y="296280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2,35 mio.</a:t>
            </a:r>
            <a:endParaRPr b="0" lang="en-US" sz="1100" strike="noStrike" u="none">
              <a:solidFill>
                <a:srgbClr val="000000"/>
              </a:solidFill>
              <a:effectLst/>
              <a:uFillTx/>
              <a:latin typeface="Arial"/>
            </a:endParaRPr>
          </a:p>
        </p:txBody>
      </p:sp>
      <p:sp>
        <p:nvSpPr>
          <p:cNvPr id="614" name="Text 15"/>
          <p:cNvSpPr/>
          <p:nvPr/>
        </p:nvSpPr>
        <p:spPr>
          <a:xfrm>
            <a:off x="740520" y="364860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Ikke-statsstøttede</a:t>
            </a:r>
            <a:endParaRPr b="0" lang="en-US" sz="1130" strike="noStrike" u="none">
              <a:solidFill>
                <a:srgbClr val="000000"/>
              </a:solidFill>
              <a:effectLst/>
              <a:uFillTx/>
              <a:latin typeface="Arial"/>
            </a:endParaRPr>
          </a:p>
        </p:txBody>
      </p:sp>
      <p:sp>
        <p:nvSpPr>
          <p:cNvPr id="615" name="Shape 16"/>
          <p:cNvSpPr/>
          <p:nvPr/>
        </p:nvSpPr>
        <p:spPr>
          <a:xfrm>
            <a:off x="2734200" y="3694320"/>
            <a:ext cx="39589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16" name="Shape 17"/>
          <p:cNvSpPr/>
          <p:nvPr/>
        </p:nvSpPr>
        <p:spPr>
          <a:xfrm>
            <a:off x="2734200" y="3694320"/>
            <a:ext cx="1232640" cy="200880"/>
          </a:xfrm>
          <a:prstGeom prst="rect">
            <a:avLst/>
          </a:prstGeom>
          <a:solidFill>
            <a:srgbClr val="2e6f9e"/>
          </a:solidFill>
          <a:ln w="12700">
            <a:solidFill>
              <a:srgbClr val="2e6f9e"/>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17" name="Text 18"/>
          <p:cNvSpPr/>
          <p:nvPr/>
        </p:nvSpPr>
        <p:spPr>
          <a:xfrm>
            <a:off x="6748200" y="363024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3,30 mio.</a:t>
            </a:r>
            <a:endParaRPr b="0" lang="en-US" sz="1100" strike="noStrike" u="none">
              <a:solidFill>
                <a:srgbClr val="000000"/>
              </a:solidFill>
              <a:effectLst/>
              <a:uFillTx/>
              <a:latin typeface="Arial"/>
            </a:endParaRPr>
          </a:p>
        </p:txBody>
      </p:sp>
      <p:sp>
        <p:nvSpPr>
          <p:cNvPr id="618" name="Text 19"/>
          <p:cNvSpPr/>
          <p:nvPr/>
        </p:nvSpPr>
        <p:spPr>
          <a:xfrm>
            <a:off x="740520" y="4316040"/>
            <a:ext cx="1846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130" strike="noStrike" u="none">
                <a:solidFill>
                  <a:srgbClr val="132a33"/>
                </a:solidFill>
                <a:effectLst/>
                <a:uFillTx/>
                <a:latin typeface="Calibri"/>
                <a:ea typeface="Calibri"/>
              </a:rPr>
              <a:t>Andre statsstøttede</a:t>
            </a:r>
            <a:endParaRPr b="0" lang="en-US" sz="1130" strike="noStrike" u="none">
              <a:solidFill>
                <a:srgbClr val="000000"/>
              </a:solidFill>
              <a:effectLst/>
              <a:uFillTx/>
              <a:latin typeface="Arial"/>
            </a:endParaRPr>
          </a:p>
        </p:txBody>
      </p:sp>
      <p:sp>
        <p:nvSpPr>
          <p:cNvPr id="619" name="Shape 20"/>
          <p:cNvSpPr/>
          <p:nvPr/>
        </p:nvSpPr>
        <p:spPr>
          <a:xfrm>
            <a:off x="2734200" y="4361760"/>
            <a:ext cx="3958920" cy="200880"/>
          </a:xfrm>
          <a:prstGeom prst="rect">
            <a:avLst/>
          </a:prstGeom>
          <a:solidFill>
            <a:srgbClr val="e6eeea"/>
          </a:solidFill>
          <a:ln w="12700">
            <a:solidFill>
              <a:srgbClr val="e6eeea"/>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20" name="Shape 21"/>
          <p:cNvSpPr/>
          <p:nvPr/>
        </p:nvSpPr>
        <p:spPr>
          <a:xfrm>
            <a:off x="2734200" y="4361760"/>
            <a:ext cx="586080" cy="200880"/>
          </a:xfrm>
          <a:prstGeom prst="rect">
            <a:avLst/>
          </a:prstGeom>
          <a:solidFill>
            <a:srgbClr val="8aaea2"/>
          </a:solidFill>
          <a:ln w="12700">
            <a:solidFill>
              <a:srgbClr val="8aaea2"/>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21" name="Text 22"/>
          <p:cNvSpPr/>
          <p:nvPr/>
        </p:nvSpPr>
        <p:spPr>
          <a:xfrm>
            <a:off x="6748200" y="4297680"/>
            <a:ext cx="676440" cy="27396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1" lang="en-US" sz="1100" strike="noStrike" u="none">
                <a:solidFill>
                  <a:srgbClr val="132a33"/>
                </a:solidFill>
                <a:effectLst/>
                <a:uFillTx/>
                <a:latin typeface="Calibri"/>
                <a:ea typeface="Calibri"/>
              </a:rPr>
              <a:t>1,57 mio.</a:t>
            </a:r>
            <a:endParaRPr b="0" lang="en-US" sz="1100" strike="noStrike" u="none">
              <a:solidFill>
                <a:srgbClr val="000000"/>
              </a:solidFill>
              <a:effectLst/>
              <a:uFillTx/>
              <a:latin typeface="Arial"/>
            </a:endParaRPr>
          </a:p>
        </p:txBody>
      </p:sp>
      <p:sp>
        <p:nvSpPr>
          <p:cNvPr id="622" name="Shape 23"/>
          <p:cNvSpPr/>
          <p:nvPr/>
        </p:nvSpPr>
        <p:spPr>
          <a:xfrm>
            <a:off x="740520" y="5266800"/>
            <a:ext cx="6802920" cy="612360"/>
          </a:xfrm>
          <a:prstGeom prst="roundRect">
            <a:avLst>
              <a:gd name="adj" fmla="val 16667"/>
            </a:avLst>
          </a:prstGeom>
          <a:solidFill>
            <a:srgbClr val="eef3f0"/>
          </a:solidFill>
          <a:ln w="12700">
            <a:solidFill>
              <a:srgbClr val="eef3f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23" name="Text 24"/>
          <p:cNvSpPr/>
          <p:nvPr/>
        </p:nvSpPr>
        <p:spPr>
          <a:xfrm>
            <a:off x="923400" y="5422320"/>
            <a:ext cx="162720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00" strike="noStrike" u="none">
                <a:solidFill>
                  <a:srgbClr val="2f766e"/>
                </a:solidFill>
                <a:effectLst/>
                <a:uFillTx/>
                <a:latin typeface="Calibri"/>
                <a:ea typeface="Calibri"/>
              </a:rPr>
              <a:t>Samme nævner</a:t>
            </a:r>
            <a:endParaRPr b="0" lang="en-US" sz="1000" strike="noStrike" u="none">
              <a:solidFill>
                <a:srgbClr val="000000"/>
              </a:solidFill>
              <a:effectLst/>
              <a:uFillTx/>
              <a:latin typeface="Arial"/>
            </a:endParaRPr>
          </a:p>
        </p:txBody>
      </p:sp>
      <p:sp>
        <p:nvSpPr>
          <p:cNvPr id="624" name="Text 25"/>
          <p:cNvSpPr/>
          <p:nvPr/>
        </p:nvSpPr>
        <p:spPr>
          <a:xfrm>
            <a:off x="2560320" y="5394960"/>
            <a:ext cx="4763520" cy="4021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10" strike="noStrike" u="none">
                <a:solidFill>
                  <a:srgbClr val="132a33"/>
                </a:solidFill>
                <a:effectLst/>
                <a:uFillTx/>
                <a:latin typeface="Calibri"/>
                <a:ea typeface="Calibri"/>
              </a:rPr>
              <a:t>Statslige + statsanerkendte: 12,713 mio. ud af 17,585 mio. udstillingsbesøg.</a:t>
            </a:r>
            <a:endParaRPr b="0" lang="en-US" sz="1110" strike="noStrike" u="none">
              <a:solidFill>
                <a:srgbClr val="000000"/>
              </a:solidFill>
              <a:effectLst/>
              <a:uFillTx/>
              <a:latin typeface="Arial"/>
            </a:endParaRPr>
          </a:p>
        </p:txBody>
      </p:sp>
      <p:sp>
        <p:nvSpPr>
          <p:cNvPr id="625" name="Shape 26"/>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626" name="Text 27"/>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METODE</a:t>
            </a:r>
            <a:endParaRPr b="0" lang="en-US" sz="980" strike="noStrike" u="none">
              <a:solidFill>
                <a:srgbClr val="000000"/>
              </a:solidFill>
              <a:effectLst/>
              <a:uFillTx/>
              <a:latin typeface="Arial"/>
            </a:endParaRPr>
          </a:p>
        </p:txBody>
      </p:sp>
      <p:sp>
        <p:nvSpPr>
          <p:cNvPr id="627" name="Text 28"/>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Opgørelsen for børn og unge er afgrænset</a:t>
            </a:r>
            <a:endParaRPr b="0" lang="en-US" sz="1660" strike="noStrike" u="none">
              <a:solidFill>
                <a:srgbClr val="000000"/>
              </a:solidFill>
              <a:effectLst/>
              <a:uFillTx/>
              <a:latin typeface="Arial"/>
            </a:endParaRPr>
          </a:p>
        </p:txBody>
      </p:sp>
      <p:sp>
        <p:nvSpPr>
          <p:cNvPr id="628" name="Text 29"/>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Statslige og statsanerkendte museer stod for 12,71 mio. ud af 17,58 mio. udstillingsbesøg i 2025. Det er denne gruppe, som tallene for besøg under 18 år og undervisning vedrører.</a:t>
            </a:r>
            <a:endParaRPr b="0" lang="en-US" sz="1200" strike="noStrike" u="none">
              <a:solidFill>
                <a:srgbClr val="000000"/>
              </a:solidFill>
              <a:effectLst/>
              <a:uFillTx/>
              <a:latin typeface="Arial"/>
            </a:endParaRPr>
          </a:p>
        </p:txBody>
      </p:sp>
      <p:sp>
        <p:nvSpPr>
          <p:cNvPr id="629" name="Shape 30"/>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30" name="Text 31"/>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Hvorfor afgrænsningen er vigtig</a:t>
            </a:r>
            <a:endParaRPr b="0" lang="en-US" sz="1280" strike="noStrike" u="none">
              <a:solidFill>
                <a:srgbClr val="000000"/>
              </a:solidFill>
              <a:effectLst/>
              <a:uFillTx/>
              <a:latin typeface="Arial"/>
            </a:endParaRPr>
          </a:p>
        </p:txBody>
      </p:sp>
      <p:sp>
        <p:nvSpPr>
          <p:cNvPr id="631" name="Text 32"/>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Andelen af besøg under 18 år beregnes inden for samme museumsgruppe. En landsandel kan ikke beregnes ved at bruge en tæller fra denne gruppe og en nævner for alle museumstyper.</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632" name="Text 0"/>
          <p:cNvSpPr/>
          <p:nvPr/>
        </p:nvSpPr>
        <p:spPr>
          <a:xfrm>
            <a:off x="567000" y="246960"/>
            <a:ext cx="4297320" cy="219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39" spc="60" strike="noStrike" u="none">
                <a:solidFill>
                  <a:srgbClr val="2f766e"/>
                </a:solidFill>
                <a:effectLst/>
                <a:uFillTx/>
                <a:latin typeface="Calibri"/>
                <a:ea typeface="Calibri"/>
              </a:rPr>
              <a:t>VIDEN OM KULTUR  /  MUSEER</a:t>
            </a:r>
            <a:endParaRPr b="0" lang="en-US" sz="939" strike="noStrike" u="none">
              <a:solidFill>
                <a:srgbClr val="000000"/>
              </a:solidFill>
              <a:effectLst/>
              <a:uFillTx/>
              <a:latin typeface="Arial"/>
            </a:endParaRPr>
          </a:p>
        </p:txBody>
      </p:sp>
      <p:sp>
        <p:nvSpPr>
          <p:cNvPr id="633" name="Text 1"/>
          <p:cNvSpPr/>
          <p:nvPr/>
        </p:nvSpPr>
        <p:spPr>
          <a:xfrm>
            <a:off x="8832960" y="246960"/>
            <a:ext cx="274284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939" strike="noStrike" u="none">
                <a:solidFill>
                  <a:srgbClr val="526970"/>
                </a:solidFill>
                <a:effectLst/>
                <a:uFillTx/>
                <a:latin typeface="Calibri"/>
                <a:ea typeface="Calibri"/>
              </a:rPr>
              <a:t>METODE</a:t>
            </a:r>
            <a:endParaRPr b="0" lang="en-US" sz="939" strike="noStrike" u="none">
              <a:solidFill>
                <a:srgbClr val="000000"/>
              </a:solidFill>
              <a:effectLst/>
              <a:uFillTx/>
              <a:latin typeface="Arial"/>
            </a:endParaRPr>
          </a:p>
        </p:txBody>
      </p:sp>
      <p:sp>
        <p:nvSpPr>
          <p:cNvPr id="634" name="Text 2"/>
          <p:cNvSpPr/>
          <p:nvPr/>
        </p:nvSpPr>
        <p:spPr>
          <a:xfrm>
            <a:off x="567000" y="603360"/>
            <a:ext cx="11018160" cy="585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2800" strike="noStrike" u="none">
                <a:solidFill>
                  <a:srgbClr val="132a33"/>
                </a:solidFill>
                <a:effectLst/>
                <a:uFillTx/>
                <a:latin typeface="Times New Roman"/>
                <a:ea typeface="Times New Roman"/>
              </a:rPr>
              <a:t>Datakilderne beskriver forskellige sider af museumsbrug</a:t>
            </a:r>
            <a:endParaRPr b="0" lang="en-US" sz="2800" strike="noStrike" u="none">
              <a:solidFill>
                <a:srgbClr val="000000"/>
              </a:solidFill>
              <a:effectLst/>
              <a:uFillTx/>
              <a:latin typeface="Arial"/>
            </a:endParaRPr>
          </a:p>
        </p:txBody>
      </p:sp>
      <p:sp>
        <p:nvSpPr>
          <p:cNvPr id="635" name="Text 3"/>
          <p:cNvSpPr/>
          <p:nvPr/>
        </p:nvSpPr>
        <p:spPr>
          <a:xfrm>
            <a:off x="594360" y="1334880"/>
            <a:ext cx="10990800" cy="3744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50" strike="noStrike" u="none">
                <a:solidFill>
                  <a:srgbClr val="526970"/>
                </a:solidFill>
                <a:effectLst/>
                <a:uFillTx/>
                <a:latin typeface="Calibri"/>
                <a:ea typeface="Calibri"/>
              </a:rPr>
              <a:t>Kilderne kan belyse hinanden, men observationer og nævnere må ikke sammenblandes.</a:t>
            </a:r>
            <a:endParaRPr b="0" lang="en-US" sz="1250" strike="noStrike" u="none">
              <a:solidFill>
                <a:srgbClr val="000000"/>
              </a:solidFill>
              <a:effectLst/>
              <a:uFillTx/>
              <a:latin typeface="Arial"/>
            </a:endParaRPr>
          </a:p>
        </p:txBody>
      </p:sp>
      <p:sp>
        <p:nvSpPr>
          <p:cNvPr id="636" name="Shape 4"/>
          <p:cNvSpPr/>
          <p:nvPr/>
        </p:nvSpPr>
        <p:spPr>
          <a:xfrm>
            <a:off x="566640" y="6181200"/>
            <a:ext cx="11000520" cy="360"/>
          </a:xfrm>
          <a:prstGeom prst="line">
            <a:avLst/>
          </a:prstGeom>
          <a:ln w="889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37" name="Text 5"/>
          <p:cNvSpPr/>
          <p:nvPr/>
        </p:nvSpPr>
        <p:spPr>
          <a:xfrm>
            <a:off x="567000" y="6263640"/>
            <a:ext cx="10469520" cy="246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810" strike="noStrike" u="none">
                <a:solidFill>
                  <a:srgbClr val="526970"/>
                </a:solidFill>
                <a:effectLst/>
                <a:uFillTx/>
                <a:latin typeface="Calibri"/>
                <a:ea typeface="Calibri"/>
              </a:rPr>
              <a:t>Kilder: Danmarks Statistik og Slots- og Kulturstyrelsen. Se fulde kildeangivelser på sidste side.</a:t>
            </a:r>
            <a:endParaRPr b="0" lang="en-US" sz="810" strike="noStrike" u="none">
              <a:solidFill>
                <a:srgbClr val="000000"/>
              </a:solidFill>
              <a:effectLst/>
              <a:uFillTx/>
              <a:latin typeface="Arial"/>
            </a:endParaRPr>
          </a:p>
        </p:txBody>
      </p:sp>
      <p:sp>
        <p:nvSpPr>
          <p:cNvPr id="638" name="Text 6"/>
          <p:cNvSpPr/>
          <p:nvPr/>
        </p:nvSpPr>
        <p:spPr>
          <a:xfrm>
            <a:off x="11155680" y="6263640"/>
            <a:ext cx="392760" cy="219240"/>
          </a:xfrm>
          <a:prstGeom prst="rect">
            <a:avLst/>
          </a:prstGeom>
          <a:noFill/>
          <a:ln w="0">
            <a:noFill/>
          </a:ln>
        </p:spPr>
        <p:style>
          <a:lnRef idx="0"/>
          <a:fillRef idx="0"/>
          <a:effectRef idx="0"/>
          <a:fontRef idx="minor"/>
        </p:style>
        <p:txBody>
          <a:bodyPr lIns="0" rIns="0" tIns="0" bIns="0" anchor="t">
            <a:normAutofit/>
          </a:bodyPr>
          <a:p>
            <a:pPr algn="r" defTabSz="914400">
              <a:lnSpc>
                <a:spcPct val="100000"/>
              </a:lnSpc>
              <a:tabLst>
                <a:tab algn="l" pos="0"/>
              </a:tabLst>
            </a:pPr>
            <a:r>
              <a:rPr b="0" lang="en-US" sz="820" strike="noStrike" u="none">
                <a:solidFill>
                  <a:srgbClr val="526970"/>
                </a:solidFill>
                <a:effectLst/>
                <a:uFillTx/>
                <a:latin typeface="Calibri"/>
                <a:ea typeface="Calibri"/>
              </a:rPr>
              <a:t>23</a:t>
            </a:r>
            <a:endParaRPr b="0" lang="en-US" sz="820" strike="noStrike" u="none">
              <a:solidFill>
                <a:srgbClr val="000000"/>
              </a:solidFill>
              <a:effectLst/>
              <a:uFillTx/>
              <a:latin typeface="Arial"/>
            </a:endParaRPr>
          </a:p>
        </p:txBody>
      </p:sp>
      <p:sp>
        <p:nvSpPr>
          <p:cNvPr id="639" name="Shape 7"/>
          <p:cNvSpPr/>
          <p:nvPr/>
        </p:nvSpPr>
        <p:spPr>
          <a:xfrm>
            <a:off x="676800" y="1993320"/>
            <a:ext cx="6793560" cy="575640"/>
          </a:xfrm>
          <a:prstGeom prst="rect">
            <a:avLst/>
          </a:prstGeom>
          <a:solidFill>
            <a:srgbClr val="e9f0ec"/>
          </a:solidFill>
          <a:ln w="12700">
            <a:solidFill>
              <a:srgbClr val="e9f0ec"/>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40" name="Text 8"/>
          <p:cNvSpPr/>
          <p:nvPr/>
        </p:nvSpPr>
        <p:spPr>
          <a:xfrm>
            <a:off x="804600" y="2094120"/>
            <a:ext cx="1288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20" strike="noStrike" u="none">
                <a:solidFill>
                  <a:srgbClr val="2f766e"/>
                </a:solidFill>
                <a:effectLst/>
                <a:uFillTx/>
                <a:latin typeface="Calibri"/>
                <a:ea typeface="Calibri"/>
              </a:rPr>
              <a:t>MUS1</a:t>
            </a:r>
            <a:endParaRPr b="0" lang="en-US" sz="1020" strike="noStrike" u="none">
              <a:solidFill>
                <a:srgbClr val="000000"/>
              </a:solidFill>
              <a:effectLst/>
              <a:uFillTx/>
              <a:latin typeface="Arial"/>
            </a:endParaRPr>
          </a:p>
        </p:txBody>
      </p:sp>
      <p:sp>
        <p:nvSpPr>
          <p:cNvPr id="641" name="Text 9"/>
          <p:cNvSpPr/>
          <p:nvPr/>
        </p:nvSpPr>
        <p:spPr>
          <a:xfrm>
            <a:off x="1956960" y="2084760"/>
            <a:ext cx="2285640" cy="282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30" strike="noStrike" u="none">
                <a:solidFill>
                  <a:srgbClr val="132a33"/>
                </a:solidFill>
                <a:effectLst/>
                <a:uFillTx/>
                <a:latin typeface="Calibri"/>
                <a:ea typeface="Calibri"/>
              </a:rPr>
              <a:t>Udvikling i museumsbesøg</a:t>
            </a:r>
            <a:endParaRPr b="0" lang="en-US" sz="1030" strike="noStrike" u="none">
              <a:solidFill>
                <a:srgbClr val="000000"/>
              </a:solidFill>
              <a:effectLst/>
              <a:uFillTx/>
              <a:latin typeface="Arial"/>
            </a:endParaRPr>
          </a:p>
        </p:txBody>
      </p:sp>
      <p:sp>
        <p:nvSpPr>
          <p:cNvPr id="642" name="Text 10"/>
          <p:cNvSpPr/>
          <p:nvPr/>
        </p:nvSpPr>
        <p:spPr>
          <a:xfrm>
            <a:off x="4260960" y="2084760"/>
            <a:ext cx="288900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526970"/>
                </a:solidFill>
                <a:effectLst/>
                <a:uFillTx/>
                <a:latin typeface="Calibri"/>
                <a:ea typeface="Calibri"/>
              </a:rPr>
              <a:t>Museumstal; sammenhængende kerne 2015–2025</a:t>
            </a:r>
            <a:endParaRPr b="0" lang="en-US" sz="950" strike="noStrike" u="none">
              <a:solidFill>
                <a:srgbClr val="000000"/>
              </a:solidFill>
              <a:effectLst/>
              <a:uFillTx/>
              <a:latin typeface="Arial"/>
            </a:endParaRPr>
          </a:p>
        </p:txBody>
      </p:sp>
      <p:sp>
        <p:nvSpPr>
          <p:cNvPr id="643" name="Text 11"/>
          <p:cNvSpPr/>
          <p:nvPr/>
        </p:nvSpPr>
        <p:spPr>
          <a:xfrm>
            <a:off x="804600" y="2752200"/>
            <a:ext cx="1288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20" strike="noStrike" u="none">
                <a:solidFill>
                  <a:srgbClr val="2f766e"/>
                </a:solidFill>
                <a:effectLst/>
                <a:uFillTx/>
                <a:latin typeface="Calibri"/>
                <a:ea typeface="Calibri"/>
              </a:rPr>
              <a:t>MUS3</a:t>
            </a:r>
            <a:endParaRPr b="0" lang="en-US" sz="1020" strike="noStrike" u="none">
              <a:solidFill>
                <a:srgbClr val="000000"/>
              </a:solidFill>
              <a:effectLst/>
              <a:uFillTx/>
              <a:latin typeface="Arial"/>
            </a:endParaRPr>
          </a:p>
        </p:txBody>
      </p:sp>
      <p:sp>
        <p:nvSpPr>
          <p:cNvPr id="644" name="Text 12"/>
          <p:cNvSpPr/>
          <p:nvPr/>
        </p:nvSpPr>
        <p:spPr>
          <a:xfrm>
            <a:off x="1956960" y="2743200"/>
            <a:ext cx="2285640" cy="282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30" strike="noStrike" u="none">
                <a:solidFill>
                  <a:srgbClr val="132a33"/>
                </a:solidFill>
                <a:effectLst/>
                <a:uFillTx/>
                <a:latin typeface="Calibri"/>
                <a:ea typeface="Calibri"/>
              </a:rPr>
              <a:t>Besøg efter sted/region</a:t>
            </a:r>
            <a:endParaRPr b="0" lang="en-US" sz="1030" strike="noStrike" u="none">
              <a:solidFill>
                <a:srgbClr val="000000"/>
              </a:solidFill>
              <a:effectLst/>
              <a:uFillTx/>
              <a:latin typeface="Arial"/>
            </a:endParaRPr>
          </a:p>
        </p:txBody>
      </p:sp>
      <p:sp>
        <p:nvSpPr>
          <p:cNvPr id="645" name="Text 13"/>
          <p:cNvSpPr/>
          <p:nvPr/>
        </p:nvSpPr>
        <p:spPr>
          <a:xfrm>
            <a:off x="4260960" y="2743200"/>
            <a:ext cx="288900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526970"/>
                </a:solidFill>
                <a:effectLst/>
                <a:uFillTx/>
                <a:latin typeface="Calibri"/>
                <a:ea typeface="Calibri"/>
              </a:rPr>
              <a:t>Besøgssteder og museumstyper; 2016–2025</a:t>
            </a:r>
            <a:endParaRPr b="0" lang="en-US" sz="950" strike="noStrike" u="none">
              <a:solidFill>
                <a:srgbClr val="000000"/>
              </a:solidFill>
              <a:effectLst/>
              <a:uFillTx/>
              <a:latin typeface="Arial"/>
            </a:endParaRPr>
          </a:p>
        </p:txBody>
      </p:sp>
      <p:sp>
        <p:nvSpPr>
          <p:cNvPr id="646" name="Shape 14"/>
          <p:cNvSpPr/>
          <p:nvPr/>
        </p:nvSpPr>
        <p:spPr>
          <a:xfrm>
            <a:off x="676800" y="3310200"/>
            <a:ext cx="6793560" cy="575640"/>
          </a:xfrm>
          <a:prstGeom prst="rect">
            <a:avLst/>
          </a:prstGeom>
          <a:solidFill>
            <a:srgbClr val="e9f0ec"/>
          </a:solidFill>
          <a:ln w="12700">
            <a:solidFill>
              <a:srgbClr val="e9f0ec"/>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47" name="Text 15"/>
          <p:cNvSpPr/>
          <p:nvPr/>
        </p:nvSpPr>
        <p:spPr>
          <a:xfrm>
            <a:off x="804600" y="3410640"/>
            <a:ext cx="1288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20" strike="noStrike" u="none">
                <a:solidFill>
                  <a:srgbClr val="2f766e"/>
                </a:solidFill>
                <a:effectLst/>
                <a:uFillTx/>
                <a:latin typeface="Calibri"/>
                <a:ea typeface="Calibri"/>
              </a:rPr>
              <a:t>MUS4</a:t>
            </a:r>
            <a:endParaRPr b="0" lang="en-US" sz="1020" strike="noStrike" u="none">
              <a:solidFill>
                <a:srgbClr val="000000"/>
              </a:solidFill>
              <a:effectLst/>
              <a:uFillTx/>
              <a:latin typeface="Arial"/>
            </a:endParaRPr>
          </a:p>
        </p:txBody>
      </p:sp>
      <p:sp>
        <p:nvSpPr>
          <p:cNvPr id="648" name="Text 16"/>
          <p:cNvSpPr/>
          <p:nvPr/>
        </p:nvSpPr>
        <p:spPr>
          <a:xfrm>
            <a:off x="1956960" y="3401640"/>
            <a:ext cx="2285640" cy="282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30" strike="noStrike" u="none">
                <a:solidFill>
                  <a:srgbClr val="132a33"/>
                </a:solidFill>
                <a:effectLst/>
                <a:uFillTx/>
                <a:latin typeface="Calibri"/>
                <a:ea typeface="Calibri"/>
              </a:rPr>
              <a:t>Børn og unge · undervisning</a:t>
            </a:r>
            <a:endParaRPr b="0" lang="en-US" sz="1030" strike="noStrike" u="none">
              <a:solidFill>
                <a:srgbClr val="000000"/>
              </a:solidFill>
              <a:effectLst/>
              <a:uFillTx/>
              <a:latin typeface="Arial"/>
            </a:endParaRPr>
          </a:p>
        </p:txBody>
      </p:sp>
      <p:sp>
        <p:nvSpPr>
          <p:cNvPr id="649" name="Text 17"/>
          <p:cNvSpPr/>
          <p:nvPr/>
        </p:nvSpPr>
        <p:spPr>
          <a:xfrm>
            <a:off x="4260960" y="3401640"/>
            <a:ext cx="288900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526970"/>
                </a:solidFill>
                <a:effectLst/>
                <a:uFillTx/>
                <a:latin typeface="Calibri"/>
                <a:ea typeface="Calibri"/>
              </a:rPr>
              <a:t>Besøg i statslige/statsanerkendte; 2022–2025</a:t>
            </a:r>
            <a:endParaRPr b="0" lang="en-US" sz="950" strike="noStrike" u="none">
              <a:solidFill>
                <a:srgbClr val="000000"/>
              </a:solidFill>
              <a:effectLst/>
              <a:uFillTx/>
              <a:latin typeface="Arial"/>
            </a:endParaRPr>
          </a:p>
        </p:txBody>
      </p:sp>
      <p:sp>
        <p:nvSpPr>
          <p:cNvPr id="650" name="Text 18"/>
          <p:cNvSpPr/>
          <p:nvPr/>
        </p:nvSpPr>
        <p:spPr>
          <a:xfrm>
            <a:off x="804600" y="4069080"/>
            <a:ext cx="1288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20" strike="noStrike" u="none">
                <a:solidFill>
                  <a:srgbClr val="2f766e"/>
                </a:solidFill>
                <a:effectLst/>
                <a:uFillTx/>
                <a:latin typeface="Calibri"/>
                <a:ea typeface="Calibri"/>
              </a:rPr>
              <a:t>Kulturvaner</a:t>
            </a:r>
            <a:endParaRPr b="0" lang="en-US" sz="1020" strike="noStrike" u="none">
              <a:solidFill>
                <a:srgbClr val="000000"/>
              </a:solidFill>
              <a:effectLst/>
              <a:uFillTx/>
              <a:latin typeface="Arial"/>
            </a:endParaRPr>
          </a:p>
        </p:txBody>
      </p:sp>
      <p:sp>
        <p:nvSpPr>
          <p:cNvPr id="651" name="Text 19"/>
          <p:cNvSpPr/>
          <p:nvPr/>
        </p:nvSpPr>
        <p:spPr>
          <a:xfrm>
            <a:off x="1956960" y="4060080"/>
            <a:ext cx="2285640" cy="282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30" strike="noStrike" u="none">
                <a:solidFill>
                  <a:srgbClr val="132a33"/>
                </a:solidFill>
                <a:effectLst/>
                <a:uFillTx/>
                <a:latin typeface="Calibri"/>
                <a:ea typeface="Calibri"/>
              </a:rPr>
              <a:t>Andel af befolkningen, som deltager</a:t>
            </a:r>
            <a:endParaRPr b="0" lang="en-US" sz="1030" strike="noStrike" u="none">
              <a:solidFill>
                <a:srgbClr val="000000"/>
              </a:solidFill>
              <a:effectLst/>
              <a:uFillTx/>
              <a:latin typeface="Arial"/>
            </a:endParaRPr>
          </a:p>
        </p:txBody>
      </p:sp>
      <p:sp>
        <p:nvSpPr>
          <p:cNvPr id="652" name="Text 20"/>
          <p:cNvSpPr/>
          <p:nvPr/>
        </p:nvSpPr>
        <p:spPr>
          <a:xfrm>
            <a:off x="4260960" y="4060080"/>
            <a:ext cx="288900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526970"/>
                </a:solidFill>
                <a:effectLst/>
                <a:uFillTx/>
                <a:latin typeface="Calibri"/>
                <a:ea typeface="Calibri"/>
              </a:rPr>
              <a:t>Survey, 16+; primært 2025</a:t>
            </a:r>
            <a:endParaRPr b="0" lang="en-US" sz="950" strike="noStrike" u="none">
              <a:solidFill>
                <a:srgbClr val="000000"/>
              </a:solidFill>
              <a:effectLst/>
              <a:uFillTx/>
              <a:latin typeface="Arial"/>
            </a:endParaRPr>
          </a:p>
        </p:txBody>
      </p:sp>
      <p:sp>
        <p:nvSpPr>
          <p:cNvPr id="653" name="Shape 21"/>
          <p:cNvSpPr/>
          <p:nvPr/>
        </p:nvSpPr>
        <p:spPr>
          <a:xfrm>
            <a:off x="676800" y="4626720"/>
            <a:ext cx="6793560" cy="575640"/>
          </a:xfrm>
          <a:prstGeom prst="rect">
            <a:avLst/>
          </a:prstGeom>
          <a:solidFill>
            <a:srgbClr val="e9f0ec"/>
          </a:solidFill>
          <a:ln w="12700">
            <a:solidFill>
              <a:srgbClr val="e9f0ec"/>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654" name="Text 22"/>
          <p:cNvSpPr/>
          <p:nvPr/>
        </p:nvSpPr>
        <p:spPr>
          <a:xfrm>
            <a:off x="804600" y="4727520"/>
            <a:ext cx="1288800" cy="2649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20" strike="noStrike" u="none">
                <a:solidFill>
                  <a:srgbClr val="2f766e"/>
                </a:solidFill>
                <a:effectLst/>
                <a:uFillTx/>
                <a:latin typeface="Calibri"/>
                <a:ea typeface="Calibri"/>
              </a:rPr>
              <a:t>Brugerundersøgelse</a:t>
            </a:r>
            <a:endParaRPr b="0" lang="en-US" sz="1020" strike="noStrike" u="none">
              <a:solidFill>
                <a:srgbClr val="000000"/>
              </a:solidFill>
              <a:effectLst/>
              <a:uFillTx/>
              <a:latin typeface="Arial"/>
            </a:endParaRPr>
          </a:p>
        </p:txBody>
      </p:sp>
      <p:sp>
        <p:nvSpPr>
          <p:cNvPr id="655" name="Text 23"/>
          <p:cNvSpPr/>
          <p:nvPr/>
        </p:nvSpPr>
        <p:spPr>
          <a:xfrm>
            <a:off x="1956960" y="4718160"/>
            <a:ext cx="2285640" cy="282960"/>
          </a:xfrm>
          <a:prstGeom prst="rect">
            <a:avLst/>
          </a:prstGeom>
          <a:noFill/>
          <a:ln w="0">
            <a:noFill/>
          </a:ln>
        </p:spPr>
        <p:style>
          <a:lnRef idx="0"/>
          <a:fillRef idx="0"/>
          <a:effectRef idx="0"/>
          <a:fontRef idx="minor"/>
        </p:style>
        <p:txBody>
          <a:bodyPr lIns="0" rIns="0" tIns="0" bIns="0" anchor="t">
            <a:normAutofit lnSpcReduction="9999"/>
          </a:bodyPr>
          <a:p>
            <a:pPr defTabSz="914400">
              <a:lnSpc>
                <a:spcPct val="100000"/>
              </a:lnSpc>
              <a:tabLst>
                <a:tab algn="l" pos="0"/>
              </a:tabLst>
            </a:pPr>
            <a:r>
              <a:rPr b="0" lang="en-US" sz="1030" strike="noStrike" u="none">
                <a:solidFill>
                  <a:srgbClr val="132a33"/>
                </a:solidFill>
                <a:effectLst/>
                <a:uFillTx/>
                <a:latin typeface="Calibri"/>
                <a:ea typeface="Calibri"/>
              </a:rPr>
              <a:t>Hvem de besøgende er, og hvad de oplever</a:t>
            </a:r>
            <a:endParaRPr b="0" lang="en-US" sz="1030" strike="noStrike" u="none">
              <a:solidFill>
                <a:srgbClr val="000000"/>
              </a:solidFill>
              <a:effectLst/>
              <a:uFillTx/>
              <a:latin typeface="Arial"/>
            </a:endParaRPr>
          </a:p>
        </p:txBody>
      </p:sp>
      <p:sp>
        <p:nvSpPr>
          <p:cNvPr id="656" name="Text 24"/>
          <p:cNvSpPr/>
          <p:nvPr/>
        </p:nvSpPr>
        <p:spPr>
          <a:xfrm>
            <a:off x="4260960" y="4718160"/>
            <a:ext cx="288900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526970"/>
                </a:solidFill>
                <a:effectLst/>
                <a:uFillTx/>
                <a:latin typeface="Calibri"/>
                <a:ea typeface="Calibri"/>
              </a:rPr>
              <a:t>Survey ved deltagende museer, 14+; 2025</a:t>
            </a:r>
            <a:endParaRPr b="0" lang="en-US" sz="950" strike="noStrike" u="none">
              <a:solidFill>
                <a:srgbClr val="000000"/>
              </a:solidFill>
              <a:effectLst/>
              <a:uFillTx/>
              <a:latin typeface="Arial"/>
            </a:endParaRPr>
          </a:p>
        </p:txBody>
      </p:sp>
      <p:sp>
        <p:nvSpPr>
          <p:cNvPr id="657" name="Shape 25"/>
          <p:cNvSpPr/>
          <p:nvPr/>
        </p:nvSpPr>
        <p:spPr>
          <a:xfrm>
            <a:off x="7763040" y="1947600"/>
            <a:ext cx="360" cy="3922560"/>
          </a:xfrm>
          <a:prstGeom prst="line">
            <a:avLst/>
          </a:prstGeom>
          <a:ln w="15240">
            <a:solidFill>
              <a:srgbClr val="c9d8d1"/>
            </a:solidFill>
            <a:round/>
          </a:ln>
        </p:spPr>
        <p:style>
          <a:lnRef idx="0"/>
          <a:fillRef idx="0"/>
          <a:effectRef idx="0"/>
          <a:fontRef idx="minor"/>
        </p:style>
        <p:txBody>
          <a:bodyPr lIns="90000" rIns="90000" tIns="45000" bIns="45000" anchor="t" anchorCtr="1">
            <a:noAutofit/>
          </a:bodyPr>
          <a:p>
            <a:endParaRPr b="0" lang="en-US" sz="1800" strike="noStrike" u="none">
              <a:solidFill>
                <a:srgbClr val="000000"/>
              </a:solidFill>
              <a:effectLst/>
              <a:uFillTx/>
              <a:latin typeface="Arial"/>
            </a:endParaRPr>
          </a:p>
        </p:txBody>
      </p:sp>
      <p:sp>
        <p:nvSpPr>
          <p:cNvPr id="658" name="Text 26"/>
          <p:cNvSpPr/>
          <p:nvPr/>
        </p:nvSpPr>
        <p:spPr>
          <a:xfrm>
            <a:off x="7955280" y="1920240"/>
            <a:ext cx="1371240" cy="200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80" spc="51" strike="noStrike" u="none">
                <a:solidFill>
                  <a:srgbClr val="2f766e"/>
                </a:solidFill>
                <a:effectLst/>
                <a:uFillTx/>
                <a:latin typeface="Calibri"/>
                <a:ea typeface="Calibri"/>
              </a:rPr>
              <a:t>METODE</a:t>
            </a:r>
            <a:endParaRPr b="0" lang="en-US" sz="980" strike="noStrike" u="none">
              <a:solidFill>
                <a:srgbClr val="000000"/>
              </a:solidFill>
              <a:effectLst/>
              <a:uFillTx/>
              <a:latin typeface="Arial"/>
            </a:endParaRPr>
          </a:p>
        </p:txBody>
      </p:sp>
      <p:sp>
        <p:nvSpPr>
          <p:cNvPr id="659" name="Text 27"/>
          <p:cNvSpPr/>
          <p:nvPr/>
        </p:nvSpPr>
        <p:spPr>
          <a:xfrm>
            <a:off x="7955280" y="2249280"/>
            <a:ext cx="3620520" cy="429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660" strike="noStrike" u="none">
                <a:solidFill>
                  <a:srgbClr val="123f48"/>
                </a:solidFill>
                <a:effectLst/>
                <a:uFillTx/>
                <a:latin typeface="Times New Roman"/>
                <a:ea typeface="Times New Roman"/>
              </a:rPr>
              <a:t>Hold observationerne adskilt</a:t>
            </a:r>
            <a:endParaRPr b="0" lang="en-US" sz="1660" strike="noStrike" u="none">
              <a:solidFill>
                <a:srgbClr val="000000"/>
              </a:solidFill>
              <a:effectLst/>
              <a:uFillTx/>
              <a:latin typeface="Arial"/>
            </a:endParaRPr>
          </a:p>
        </p:txBody>
      </p:sp>
      <p:sp>
        <p:nvSpPr>
          <p:cNvPr id="660" name="Text 28"/>
          <p:cNvSpPr/>
          <p:nvPr/>
        </p:nvSpPr>
        <p:spPr>
          <a:xfrm>
            <a:off x="7955280" y="2816280"/>
            <a:ext cx="3620520" cy="10969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Museumsstatistikken tæller registrerede besøg, ikke unikke personer. Kulturvaneundersøgelsen måler personers deltagelse i befolkningen 16+, mens brugerundersøgelsen beskriver de besøgende på de deltagende museer.</a:t>
            </a:r>
            <a:endParaRPr b="0" lang="en-US" sz="1200" strike="noStrike" u="none">
              <a:solidFill>
                <a:srgbClr val="000000"/>
              </a:solidFill>
              <a:effectLst/>
              <a:uFillTx/>
              <a:latin typeface="Arial"/>
            </a:endParaRPr>
          </a:p>
        </p:txBody>
      </p:sp>
      <p:sp>
        <p:nvSpPr>
          <p:cNvPr id="661" name="Shape 29"/>
          <p:cNvSpPr/>
          <p:nvPr/>
        </p:nvSpPr>
        <p:spPr>
          <a:xfrm>
            <a:off x="7955280" y="4069080"/>
            <a:ext cx="3620880" cy="360"/>
          </a:xfrm>
          <a:prstGeom prst="line">
            <a:avLst/>
          </a:prstGeom>
          <a:ln w="1016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62" name="Text 30"/>
          <p:cNvSpPr/>
          <p:nvPr/>
        </p:nvSpPr>
        <p:spPr>
          <a:xfrm>
            <a:off x="7955280" y="4242960"/>
            <a:ext cx="3620520" cy="3380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280" strike="noStrike" u="none">
                <a:solidFill>
                  <a:srgbClr val="2f766e"/>
                </a:solidFill>
                <a:effectLst/>
                <a:uFillTx/>
                <a:latin typeface="Calibri"/>
                <a:ea typeface="Calibri"/>
              </a:rPr>
              <a:t>Historik og registrering</a:t>
            </a:r>
            <a:endParaRPr b="0" lang="en-US" sz="1280" strike="noStrike" u="none">
              <a:solidFill>
                <a:srgbClr val="000000"/>
              </a:solidFill>
              <a:effectLst/>
              <a:uFillTx/>
              <a:latin typeface="Arial"/>
            </a:endParaRPr>
          </a:p>
        </p:txBody>
      </p:sp>
      <p:sp>
        <p:nvSpPr>
          <p:cNvPr id="663" name="Text 31"/>
          <p:cNvSpPr/>
          <p:nvPr/>
        </p:nvSpPr>
        <p:spPr>
          <a:xfrm>
            <a:off x="7955280" y="4700160"/>
            <a:ext cx="3620520" cy="11883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190" strike="noStrike" u="none">
                <a:solidFill>
                  <a:srgbClr val="526970"/>
                </a:solidFill>
                <a:effectLst/>
                <a:uFillTx/>
                <a:latin typeface="Calibri"/>
                <a:ea typeface="Calibri"/>
              </a:rPr>
              <a:t>DST har for nogle manglende 2025-indberetninger anvendt oplysninger fra tidligere år. De detaljerede historiske lister over besøg under 18 år har huller; derfor sammenkædes 2016-tal ikke til en præcis vækstrate for besøg af børn og unge. Museumstyper uden statsstøtte kan have sammensætningseffekter.</a:t>
            </a:r>
            <a:endParaRPr b="0" lang="en-US" sz="119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7f8f5"/>
        </a:solidFill>
      </p:bgPr>
    </p:bg>
    <p:spTree>
      <p:nvGrpSpPr>
        <p:cNvPr id="1" name=""/>
        <p:cNvGrpSpPr/>
        <p:nvPr/>
      </p:nvGrpSpPr>
      <p:grpSpPr>
        <a:xfrm>
          <a:off x="0" y="0"/>
          <a:ext cx="0" cy="0"/>
          <a:chOff x="0" y="0"/>
          <a:chExt cx="0" cy="0"/>
        </a:xfrm>
      </p:grpSpPr>
      <p:sp>
        <p:nvSpPr>
          <p:cNvPr id="664" name="Text 0"/>
          <p:cNvSpPr/>
          <p:nvPr/>
        </p:nvSpPr>
        <p:spPr>
          <a:xfrm>
            <a:off x="603360" y="274320"/>
            <a:ext cx="5486040" cy="2556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970" strike="noStrike" u="none">
                <a:solidFill>
                  <a:srgbClr val="2f766e"/>
                </a:solidFill>
                <a:effectLst/>
                <a:uFillTx/>
                <a:latin typeface="Calibri"/>
                <a:ea typeface="Calibri"/>
              </a:rPr>
              <a:t>VIDEN OM KULTUR / MUSEER</a:t>
            </a:r>
            <a:endParaRPr b="0" lang="en-US" sz="970" strike="noStrike" u="none">
              <a:solidFill>
                <a:srgbClr val="000000"/>
              </a:solidFill>
              <a:effectLst/>
              <a:uFillTx/>
              <a:latin typeface="Arial"/>
            </a:endParaRPr>
          </a:p>
        </p:txBody>
      </p:sp>
      <p:sp>
        <p:nvSpPr>
          <p:cNvPr id="665" name="Text 1"/>
          <p:cNvSpPr/>
          <p:nvPr/>
        </p:nvSpPr>
        <p:spPr>
          <a:xfrm>
            <a:off x="603360" y="694800"/>
            <a:ext cx="9417960" cy="7128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3400" strike="noStrike" u="none">
                <a:solidFill>
                  <a:srgbClr val="132a33"/>
                </a:solidFill>
                <a:effectLst/>
                <a:uFillTx/>
                <a:latin typeface="Times New Roman"/>
                <a:ea typeface="Times New Roman"/>
              </a:rPr>
              <a:t>Kilder og afgrænsning</a:t>
            </a:r>
            <a:endParaRPr b="0" lang="en-US" sz="3400" strike="noStrike" u="none">
              <a:solidFill>
                <a:srgbClr val="000000"/>
              </a:solidFill>
              <a:effectLst/>
              <a:uFillTx/>
              <a:latin typeface="Arial"/>
            </a:endParaRPr>
          </a:p>
        </p:txBody>
      </p:sp>
      <p:sp>
        <p:nvSpPr>
          <p:cNvPr id="666" name="Text 2"/>
          <p:cNvSpPr/>
          <p:nvPr/>
        </p:nvSpPr>
        <p:spPr>
          <a:xfrm>
            <a:off x="758880" y="1774080"/>
            <a:ext cx="2815920" cy="292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70" strike="noStrike" u="none">
                <a:solidFill>
                  <a:srgbClr val="123f48"/>
                </a:solidFill>
                <a:effectLst/>
                <a:uFillTx/>
                <a:latin typeface="Calibri"/>
                <a:ea typeface="Calibri"/>
              </a:rPr>
              <a:t>Statistik over besøg</a:t>
            </a:r>
            <a:endParaRPr b="0" lang="en-US" sz="1370" strike="noStrike" u="none">
              <a:solidFill>
                <a:srgbClr val="000000"/>
              </a:solidFill>
              <a:effectLst/>
              <a:uFillTx/>
              <a:latin typeface="Arial"/>
            </a:endParaRPr>
          </a:p>
        </p:txBody>
      </p:sp>
      <p:sp>
        <p:nvSpPr>
          <p:cNvPr id="667" name="Text 3"/>
          <p:cNvSpPr/>
          <p:nvPr/>
        </p:nvSpPr>
        <p:spPr>
          <a:xfrm>
            <a:off x="3566160" y="1774080"/>
            <a:ext cx="7360560" cy="383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Danmarks Statistik: MUS1, MUS3 og MUS4, herunder Museer 2025, 1. juni 2026.</a:t>
            </a:r>
            <a:endParaRPr b="0" lang="en-US" sz="1200" strike="noStrike" u="none">
              <a:solidFill>
                <a:srgbClr val="000000"/>
              </a:solidFill>
              <a:effectLst/>
              <a:uFillTx/>
              <a:latin typeface="Arial"/>
            </a:endParaRPr>
          </a:p>
        </p:txBody>
      </p:sp>
      <p:sp>
        <p:nvSpPr>
          <p:cNvPr id="668" name="Text 4"/>
          <p:cNvSpPr/>
          <p:nvPr/>
        </p:nvSpPr>
        <p:spPr>
          <a:xfrm>
            <a:off x="3566160" y="2249280"/>
            <a:ext cx="740628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2f766e"/>
                </a:solidFill>
                <a:effectLst/>
                <a:uFillTx/>
                <a:latin typeface="Calibri"/>
                <a:ea typeface="Calibri"/>
              </a:rPr>
              <a:t>dst.dk/Statistik/udgivelser/NytHtml?cid=53915</a:t>
            </a:r>
            <a:endParaRPr b="0" lang="en-US" sz="950" strike="noStrike" u="none">
              <a:solidFill>
                <a:srgbClr val="000000"/>
              </a:solidFill>
              <a:effectLst/>
              <a:uFillTx/>
              <a:latin typeface="Arial"/>
            </a:endParaRPr>
          </a:p>
        </p:txBody>
      </p:sp>
      <p:sp>
        <p:nvSpPr>
          <p:cNvPr id="669" name="Shape 5"/>
          <p:cNvSpPr/>
          <p:nvPr/>
        </p:nvSpPr>
        <p:spPr>
          <a:xfrm>
            <a:off x="767880" y="2578320"/>
            <a:ext cx="10927080" cy="360"/>
          </a:xfrm>
          <a:prstGeom prst="line">
            <a:avLst/>
          </a:prstGeom>
          <a:ln w="635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70" name="Text 6"/>
          <p:cNvSpPr/>
          <p:nvPr/>
        </p:nvSpPr>
        <p:spPr>
          <a:xfrm>
            <a:off x="758880" y="2734200"/>
            <a:ext cx="2815920" cy="292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70" strike="noStrike" u="none">
                <a:solidFill>
                  <a:srgbClr val="123f48"/>
                </a:solidFill>
                <a:effectLst/>
                <a:uFillTx/>
                <a:latin typeface="Calibri"/>
                <a:ea typeface="Calibri"/>
              </a:rPr>
              <a:t>Deltagelse og barrierer</a:t>
            </a:r>
            <a:endParaRPr b="0" lang="en-US" sz="1370" strike="noStrike" u="none">
              <a:solidFill>
                <a:srgbClr val="000000"/>
              </a:solidFill>
              <a:effectLst/>
              <a:uFillTx/>
              <a:latin typeface="Arial"/>
            </a:endParaRPr>
          </a:p>
        </p:txBody>
      </p:sp>
      <p:sp>
        <p:nvSpPr>
          <p:cNvPr id="671" name="Text 7"/>
          <p:cNvSpPr/>
          <p:nvPr/>
        </p:nvSpPr>
        <p:spPr>
          <a:xfrm>
            <a:off x="3566160" y="2734200"/>
            <a:ext cx="7360560" cy="383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Danmarks Statistik: Kulturvaneundersøgelsen 2025, 1. september 2026.</a:t>
            </a:r>
            <a:endParaRPr b="0" lang="en-US" sz="1200" strike="noStrike" u="none">
              <a:solidFill>
                <a:srgbClr val="000000"/>
              </a:solidFill>
              <a:effectLst/>
              <a:uFillTx/>
              <a:latin typeface="Arial"/>
            </a:endParaRPr>
          </a:p>
        </p:txBody>
      </p:sp>
      <p:sp>
        <p:nvSpPr>
          <p:cNvPr id="672" name="Text 8"/>
          <p:cNvSpPr/>
          <p:nvPr/>
        </p:nvSpPr>
        <p:spPr>
          <a:xfrm>
            <a:off x="3566160" y="3209400"/>
            <a:ext cx="740628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2f766e"/>
                </a:solidFill>
                <a:effectLst/>
                <a:uFillTx/>
                <a:latin typeface="Calibri"/>
                <a:ea typeface="Calibri"/>
              </a:rPr>
              <a:t>dst.dk/Statistik/udgivelser/NytHtml?cid=53124</a:t>
            </a:r>
            <a:endParaRPr b="0" lang="en-US" sz="950" strike="noStrike" u="none">
              <a:solidFill>
                <a:srgbClr val="000000"/>
              </a:solidFill>
              <a:effectLst/>
              <a:uFillTx/>
              <a:latin typeface="Arial"/>
            </a:endParaRPr>
          </a:p>
        </p:txBody>
      </p:sp>
      <p:sp>
        <p:nvSpPr>
          <p:cNvPr id="673" name="Shape 9"/>
          <p:cNvSpPr/>
          <p:nvPr/>
        </p:nvSpPr>
        <p:spPr>
          <a:xfrm>
            <a:off x="767880" y="3538440"/>
            <a:ext cx="10927080" cy="360"/>
          </a:xfrm>
          <a:prstGeom prst="line">
            <a:avLst/>
          </a:prstGeom>
          <a:ln w="635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74" name="Text 10"/>
          <p:cNvSpPr/>
          <p:nvPr/>
        </p:nvSpPr>
        <p:spPr>
          <a:xfrm>
            <a:off x="758880" y="3694320"/>
            <a:ext cx="2815920" cy="292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70" strike="noStrike" u="none">
                <a:solidFill>
                  <a:srgbClr val="123f48"/>
                </a:solidFill>
                <a:effectLst/>
                <a:uFillTx/>
                <a:latin typeface="Calibri"/>
                <a:ea typeface="Calibri"/>
              </a:rPr>
              <a:t>Brugerprofil og tilfredshed</a:t>
            </a:r>
            <a:endParaRPr b="0" lang="en-US" sz="1370" strike="noStrike" u="none">
              <a:solidFill>
                <a:srgbClr val="000000"/>
              </a:solidFill>
              <a:effectLst/>
              <a:uFillTx/>
              <a:latin typeface="Arial"/>
            </a:endParaRPr>
          </a:p>
        </p:txBody>
      </p:sp>
      <p:sp>
        <p:nvSpPr>
          <p:cNvPr id="675" name="Text 11"/>
          <p:cNvSpPr/>
          <p:nvPr/>
        </p:nvSpPr>
        <p:spPr>
          <a:xfrm>
            <a:off x="3566160" y="3694320"/>
            <a:ext cx="7360560" cy="383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Slots- og Kulturstyrelsen: Den nationale brugerundersøgelse 2025, årsrapport.</a:t>
            </a:r>
            <a:endParaRPr b="0" lang="en-US" sz="1200" strike="noStrike" u="none">
              <a:solidFill>
                <a:srgbClr val="000000"/>
              </a:solidFill>
              <a:effectLst/>
              <a:uFillTx/>
              <a:latin typeface="Arial"/>
            </a:endParaRPr>
          </a:p>
        </p:txBody>
      </p:sp>
      <p:sp>
        <p:nvSpPr>
          <p:cNvPr id="676" name="Text 12"/>
          <p:cNvSpPr/>
          <p:nvPr/>
        </p:nvSpPr>
        <p:spPr>
          <a:xfrm>
            <a:off x="3566160" y="4169520"/>
            <a:ext cx="740628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2f766e"/>
                </a:solidFill>
                <a:effectLst/>
                <a:uFillTx/>
                <a:latin typeface="Calibri"/>
                <a:ea typeface="Calibri"/>
              </a:rPr>
              <a:t>slks.dk / Den nationale brugerundersøgelse 2025</a:t>
            </a:r>
            <a:endParaRPr b="0" lang="en-US" sz="950" strike="noStrike" u="none">
              <a:solidFill>
                <a:srgbClr val="000000"/>
              </a:solidFill>
              <a:effectLst/>
              <a:uFillTx/>
              <a:latin typeface="Arial"/>
            </a:endParaRPr>
          </a:p>
        </p:txBody>
      </p:sp>
      <p:sp>
        <p:nvSpPr>
          <p:cNvPr id="677" name="Shape 13"/>
          <p:cNvSpPr/>
          <p:nvPr/>
        </p:nvSpPr>
        <p:spPr>
          <a:xfrm>
            <a:off x="767880" y="4498560"/>
            <a:ext cx="10927080" cy="360"/>
          </a:xfrm>
          <a:prstGeom prst="line">
            <a:avLst/>
          </a:prstGeom>
          <a:ln w="635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78" name="Text 14"/>
          <p:cNvSpPr/>
          <p:nvPr/>
        </p:nvSpPr>
        <p:spPr>
          <a:xfrm>
            <a:off x="758880" y="4654440"/>
            <a:ext cx="2815920" cy="292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370" strike="noStrike" u="none">
                <a:solidFill>
                  <a:srgbClr val="123f48"/>
                </a:solidFill>
                <a:effectLst/>
                <a:uFillTx/>
                <a:latin typeface="Calibri"/>
                <a:ea typeface="Calibri"/>
              </a:rPr>
              <a:t>Metode og historiske serier</a:t>
            </a:r>
            <a:endParaRPr b="0" lang="en-US" sz="1370" strike="noStrike" u="none">
              <a:solidFill>
                <a:srgbClr val="000000"/>
              </a:solidFill>
              <a:effectLst/>
              <a:uFillTx/>
              <a:latin typeface="Arial"/>
            </a:endParaRPr>
          </a:p>
        </p:txBody>
      </p:sp>
      <p:sp>
        <p:nvSpPr>
          <p:cNvPr id="679" name="Text 15"/>
          <p:cNvSpPr/>
          <p:nvPr/>
        </p:nvSpPr>
        <p:spPr>
          <a:xfrm>
            <a:off x="3566160" y="4654440"/>
            <a:ext cx="7360560" cy="38376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200" strike="noStrike" u="none">
                <a:solidFill>
                  <a:srgbClr val="132a33"/>
                </a:solidFill>
                <a:effectLst/>
                <a:uFillTx/>
                <a:latin typeface="Calibri"/>
                <a:ea typeface="Calibri"/>
              </a:rPr>
              <a:t>Danmarks Statistik: Statistikdokumentation for Museer. Oprindelige museumsanalyser og listeafstemninger fra arkivet.</a:t>
            </a:r>
            <a:endParaRPr b="0" lang="en-US" sz="1200" strike="noStrike" u="none">
              <a:solidFill>
                <a:srgbClr val="000000"/>
              </a:solidFill>
              <a:effectLst/>
              <a:uFillTx/>
              <a:latin typeface="Arial"/>
            </a:endParaRPr>
          </a:p>
        </p:txBody>
      </p:sp>
      <p:sp>
        <p:nvSpPr>
          <p:cNvPr id="680" name="Text 16"/>
          <p:cNvSpPr/>
          <p:nvPr/>
        </p:nvSpPr>
        <p:spPr>
          <a:xfrm>
            <a:off x="3566160" y="5129640"/>
            <a:ext cx="7406280" cy="2098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950" strike="noStrike" u="none">
                <a:solidFill>
                  <a:srgbClr val="2f766e"/>
                </a:solidFill>
                <a:effectLst/>
                <a:uFillTx/>
                <a:latin typeface="Calibri"/>
                <a:ea typeface="Calibri"/>
              </a:rPr>
              <a:t>dst.dk/Statistik/dokumentation/statistikdokumentation/museer</a:t>
            </a:r>
            <a:endParaRPr b="0" lang="en-US" sz="950" strike="noStrike" u="none">
              <a:solidFill>
                <a:srgbClr val="000000"/>
              </a:solidFill>
              <a:effectLst/>
              <a:uFillTx/>
              <a:latin typeface="Arial"/>
            </a:endParaRPr>
          </a:p>
        </p:txBody>
      </p:sp>
      <p:sp>
        <p:nvSpPr>
          <p:cNvPr id="681" name="Shape 17"/>
          <p:cNvSpPr/>
          <p:nvPr/>
        </p:nvSpPr>
        <p:spPr>
          <a:xfrm>
            <a:off x="767880" y="5458680"/>
            <a:ext cx="10927080" cy="360"/>
          </a:xfrm>
          <a:prstGeom prst="line">
            <a:avLst/>
          </a:prstGeom>
          <a:ln w="6350">
            <a:solidFill>
              <a:srgbClr val="d5e0db"/>
            </a:solidFill>
            <a:round/>
          </a:ln>
        </p:spPr>
        <p:style>
          <a:lnRef idx="0"/>
          <a:fillRef idx="0"/>
          <a:effectRef idx="0"/>
          <a:fontRef idx="minor"/>
        </p:style>
        <p:txBody>
          <a:bodyPr lIns="90000" rIns="90000" tIns="-44640" bIns="-44640" anchor="t" anchorCtr="1">
            <a:noAutofit/>
          </a:bodyPr>
          <a:p>
            <a:endParaRPr b="0" lang="en-US" sz="1800" strike="noStrike" u="none">
              <a:solidFill>
                <a:srgbClr val="000000"/>
              </a:solidFill>
              <a:effectLst/>
              <a:uFillTx/>
              <a:latin typeface="Arial"/>
            </a:endParaRPr>
          </a:p>
        </p:txBody>
      </p:sp>
      <p:sp>
        <p:nvSpPr>
          <p:cNvPr id="682" name="Text 18"/>
          <p:cNvSpPr/>
          <p:nvPr/>
        </p:nvSpPr>
        <p:spPr>
          <a:xfrm>
            <a:off x="768240" y="5660280"/>
            <a:ext cx="1737000" cy="23724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1" lang="en-US" sz="1090" strike="noStrike" u="none">
                <a:solidFill>
                  <a:srgbClr val="2f766e"/>
                </a:solidFill>
                <a:effectLst/>
                <a:uFillTx/>
                <a:latin typeface="Calibri"/>
                <a:ea typeface="Calibri"/>
              </a:rPr>
              <a:t>Afgrænsning</a:t>
            </a:r>
            <a:endParaRPr b="0" lang="en-US" sz="1090" strike="noStrike" u="none">
              <a:solidFill>
                <a:srgbClr val="000000"/>
              </a:solidFill>
              <a:effectLst/>
              <a:uFillTx/>
              <a:latin typeface="Arial"/>
            </a:endParaRPr>
          </a:p>
        </p:txBody>
      </p:sp>
      <p:sp>
        <p:nvSpPr>
          <p:cNvPr id="683" name="Text 19"/>
          <p:cNvSpPr/>
          <p:nvPr/>
        </p:nvSpPr>
        <p:spPr>
          <a:xfrm>
            <a:off x="2057400" y="5650920"/>
            <a:ext cx="8549280" cy="301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60" strike="noStrike" u="none">
                <a:solidFill>
                  <a:srgbClr val="526970"/>
                </a:solidFill>
                <a:effectLst/>
                <a:uFillTx/>
                <a:latin typeface="Calibri"/>
                <a:ea typeface="Calibri"/>
              </a:rPr>
              <a:t>Analysen handler om museumsbrug og adgang – ikke om alle museumsopgaver eller dokumenterede effekter.</a:t>
            </a:r>
            <a:endParaRPr b="0" lang="en-US" sz="1060" strike="noStrike" u="none">
              <a:solidFill>
                <a:srgbClr val="000000"/>
              </a:solidFill>
              <a:effectLst/>
              <a:uFillTx/>
              <a:latin typeface="Arial"/>
            </a:endParaRPr>
          </a:p>
        </p:txBody>
      </p:sp>
      <p:sp>
        <p:nvSpPr>
          <p:cNvPr id="684" name="Text 20"/>
          <p:cNvSpPr/>
          <p:nvPr/>
        </p:nvSpPr>
        <p:spPr>
          <a:xfrm>
            <a:off x="768240" y="6245280"/>
            <a:ext cx="10469520" cy="2923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b="0" lang="en-US" sz="1020" strike="noStrike" u="none">
                <a:solidFill>
                  <a:srgbClr val="123f48"/>
                </a:solidFill>
                <a:effectLst/>
                <a:uFillTx/>
                <a:latin typeface="Calibri"/>
                <a:ea typeface="Calibri"/>
              </a:rPr>
              <a:t>Christian Edelvold Berg  ·  Edelvoldberg@gmail.com  ·  edelvold.dk</a:t>
            </a:r>
            <a:endParaRPr b="0" lang="en-US" sz="102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iberation Serif" pitchFamily="0" charset="1"/>
        <a:ea typeface=""/>
        <a:cs typeface=""/>
      </a:majorFont>
      <a:minorFont>
        <a:latin typeface="Carlito"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LibreOffice/25.2.3.2$Linux_X86_64 LibreOffice_project/520$Build-2</Application>
  <AppVersion>15.0000</AppVersion>
  <Words>0</Words>
  <Paragraphs>0</Paragraphs>
  <Company>edelvold.dk</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2026-10-26T17:17:19Z</dcterms:created>
  <dc:creator>Christian Edelvold Berg</dc:creator>
  <dc:description/>
  <dc:language>en-US</dc:language>
  <cp:lastModifiedBy>Christian Edelvold Berg</cp:lastModifiedBy>
  <dcterms:modified xsi:type="dcterms:W3CDTF">2026-10-26T17:17:19Z</dcterms:modified>
  <cp:revision>1</cp:revision>
  <dc:subject>Museerne i Danmark: besøg, deltagelse og forskelle</dc:subject>
  <dc:title>Museerne i Danmark - besøg, deltagelse og forskelle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24</vt:r8>
  </property>
  <property fmtid="{D5CDD505-2E9C-101B-9397-08002B2CF9AE}" pid="3" name="PresentationFormat">
    <vt:lpwstr>On-screen Show (16:9)</vt:lpwstr>
  </property>
  <property fmtid="{D5CDD505-2E9C-101B-9397-08002B2CF9AE}" pid="4" name="Slides">
    <vt:r8>24</vt:r8>
  </property>
</Properties>
</file>